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41" r:id="rId2"/>
    <p:sldId id="34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43" r:id="rId18"/>
    <p:sldId id="540" r:id="rId19"/>
    <p:sldId id="340" r:id="rId20"/>
    <p:sldId id="266" r:id="rId21"/>
    <p:sldId id="267" r:id="rId22"/>
    <p:sldId id="268" r:id="rId23"/>
    <p:sldId id="270" r:id="rId24"/>
    <p:sldId id="271" r:id="rId25"/>
    <p:sldId id="272" r:id="rId26"/>
    <p:sldId id="541" r:id="rId27"/>
    <p:sldId id="276" r:id="rId28"/>
    <p:sldId id="279" r:id="rId29"/>
    <p:sldId id="280" r:id="rId30"/>
    <p:sldId id="281" r:id="rId31"/>
    <p:sldId id="542" r:id="rId32"/>
    <p:sldId id="543" r:id="rId33"/>
    <p:sldId id="284" r:id="rId34"/>
    <p:sldId id="285" r:id="rId35"/>
    <p:sldId id="286" r:id="rId36"/>
    <p:sldId id="287" r:id="rId37"/>
    <p:sldId id="546" r:id="rId38"/>
    <p:sldId id="293" r:id="rId39"/>
    <p:sldId id="547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550" r:id="rId49"/>
    <p:sldId id="551" r:id="rId50"/>
    <p:sldId id="552" r:id="rId51"/>
    <p:sldId id="548" r:id="rId52"/>
    <p:sldId id="549" r:id="rId53"/>
    <p:sldId id="317" r:id="rId54"/>
    <p:sldId id="319" r:id="rId55"/>
    <p:sldId id="261" r:id="rId56"/>
    <p:sldId id="553" r:id="rId57"/>
    <p:sldId id="55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21"/>
    <p:restoredTop sz="79501"/>
  </p:normalViewPr>
  <p:slideViewPr>
    <p:cSldViewPr snapToGrid="0" snapToObjects="1">
      <p:cViewPr varScale="1">
        <p:scale>
          <a:sx n="80" d="100"/>
          <a:sy n="80" d="100"/>
        </p:scale>
        <p:origin x="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3:52.7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18380 9419 0,'17'0'31,"36"0"-15,-17 0-16,-1 0 15,53 0-15,-35 0 16,18 0-16,-1 0 0,1 0 15,17 0-15,0 18 16,18-18-16,0 0 0,0 17 16,17-17-16,71 18 15,-88-18-15,-18 18 0,0-18 16,71 0-16,-88 0 16,34 0-16,-69 0 15,-36-18 1</inkml:trace>
  <inkml:trace contextRef="#ctx0" brushRef="#br0" timeOffset="4671.708">6544 11359 0,'0'0'15,"0"-35"-15,0 18 0,-18-1 16,1 0-16,-36-17 16,18 17-16,-71 36 15,53 17-15,-35 89 16,35-36-16,-35 124 16,70-89-16,18 71 15,18-123-15,17-1 16,18 1-16,0-36 0,70 18 15,-70-35-15,70-18 16,-70-18-16,18-53 16,-53 54-1,-18-71-15,-18 52 16,-35 1-16,35 17 16,1 1-16,34 17 31,19-18-16,-1 0-15,36 18 16,-54 0-16,18 0 16,1 0-1,-19 36-15,-17 17 16,0 17 0,-17-17-1,17-35-15,17 35 16,-17-18-16,18 0 15,-18-17-15,0 0 0,35-1 16</inkml:trace>
  <inkml:trace contextRef="#ctx0" brushRef="#br0" timeOffset="4859.809">7144 11606 0,'0'18'16,"0"0"-1</inkml:trace>
  <inkml:trace contextRef="#ctx0" brushRef="#br0" timeOffset="4982.106">7285 12012 0</inkml:trace>
  <inkml:trace contextRef="#ctx0" brushRef="#br0" timeOffset="5628.648">7638 11677 0,'17'0'16,"36"0"-1,-35 0-15,17 0 16,0-18-16,1 18 0,-1 0 16,0-17-16,18 17 15,-35 0-15</inkml:trace>
  <inkml:trace contextRef="#ctx0" brushRef="#br0" timeOffset="5758.495">7726 11906 0,'0'0'16,"17"36"-16,19-36 0,-19 0 16,36 0-16,-17 0 0,52-18 15,-53 18 1,0-18-16</inkml:trace>
  <inkml:trace contextRef="#ctx0" brushRef="#br0" timeOffset="6472.894">9719 11606 0,'18'-53'15,"-36"106"-15,36-141 0,-18 18 16,0 34-16,-18 19 0,0-1 15,-52-17 1,35 35-16,-54 53 16,54 0-16,-18 0 0,18 17 15,17 1-15,1-1 0,17 18 16,0-17-16,17-18 0,19 0 16,52 35-1,-35-53-15,70-17 16,-88-18-16,54 0 15,-54-18-15,18-35 16,-53 36-16,0-36 16,0 18-16,-18 17 15,1 18-15,17-18 0,-18 18 16,0 0-16,36 18 16,-18 0-1,18-1-15,-18 1 0,17 17 16,1-17-16,-1 17 15,-17-17 1,18-1 0,0 1-16,-1 0 15,1-1-15,0 1 16</inkml:trace>
  <inkml:trace contextRef="#ctx0" brushRef="#br0" timeOffset="6929.204">10601 11659 0,'0'0'0,"18"0"0,17 0 16,18 0-1,53-17 1,-53 17-16,52-18 15,-52 18-15,-17 0 0,34-18 16,-52 18-16,-1 0 16</inkml:trace>
  <inkml:trace contextRef="#ctx0" brushRef="#br0" timeOffset="7790.914">12806 10478 0,'0'17'16,"35"36"-16,-17 0 16,35 70-16,-36-70 15,1 18-15,0 17 16,-18-53-16,0 18 15,-18-35-15,0-18 16,1 0-16,-19 0 0,-34-35 16,35 17-16,-1-35 15,19 35-15,17-17 16,17 18 0,19 17-16,-1 0 15,0 17-15,18-17 0,35 35 16,-35-17-16,0 0 0,18 17 15,-54-17-15,-17 17 16</inkml:trace>
  <inkml:trace contextRef="#ctx0" brushRef="#br0" timeOffset="8098.733">12259 11430 0,'35'0'16,"1"0"-16,69 0 15,-16-18-15,16 18 16,1-17-16,141-1 15,-123 0-15,105 18 16,-141 0-16,18 0 16,-35 0-16,-18 0 0,-1 18 15,1 17 1,-70 18-16,-19-35 16</inkml:trace>
  <inkml:trace contextRef="#ctx0" brushRef="#br0" timeOffset="8464.744">12559 11818 0,'0'0'15,"53"35"-15,-18 1 0,36 17 16,-36-18 0,35 35-16,-52-17 15,0 18-15,-18-36 16,-18 36-16,-17-54 16,-36 19-1,36-36-15,-36 0 16,36-36-16,35 19 15,0-19-15,18 19 16,52 17-16,-34 0 16,-1 0-16,18 17 0,-18-17 15,36 36 1,-36-19-16,0-17 16</inkml:trace>
  <inkml:trace contextRef="#ctx0" brushRef="#br0" timeOffset="9028.26">13441 11906 0,'-35'-35'16,"70"70"-16,-88-70 0,18 17 16,-1 36-16,1 17 15,17 1-15,-17 52 16,35-53-16,18 36 15,-1-36-15,54 18 16,-36-36-16,36 1 16,-54-18-16,36 0 15,-35 0-15,0-18 16,-18 1-16,0-1 0,0 0 16,0-17-1,-18 35 1,18 18-1,18 17-15,-18-17 16,17-1-16,-17 1 16,18 0-1,0-1-15,-18 1 63,17 0-48,1-1-15</inkml:trace>
  <inkml:trace contextRef="#ctx0" brushRef="#br0" timeOffset="9816.059">14164 11042 0,'0'0'0,"18"18"16,17-18 0,0 0-16,71 17 15,-71-17-15,18-17 16,0 17-16,-18 0 0,1-18 16,-1 18-1,-53 0 1,1 0-16,-19 18 15,19-18-15,-1 53 16,18-18 0,0 0-16,18 18 0,-1 0 15,1-18-15,35 53 16,-18-35-16,1 0 16,-36-18-16,17 1 15,-34-19-15,-1 19 16,0-36-16,-17 17 0,-53 19 15,35-36-15,-18 17 16,36-17-16,-18-17 16,53-1-16,-17 0 15</inkml:trace>
  <inkml:trace contextRef="#ctx0" brushRef="#br0" timeOffset="10131.429">15134 11060 0,'0'0'16,"-17"-18"-16,-1 18 0,0 18 15,1-18-15,-1 35 0,-17 35 16,35-17-16,-18 71 16,18-71-16,0 70 15,18-70-15,17 35 16,0-52-16,-17-19 16,17 1-16,-17 0 15,17-18-15,-17 0 0,-1 0 16</inkml:trace>
  <inkml:trace contextRef="#ctx0" brushRef="#br0" timeOffset="10617.704">15699 11148 0,'0'0'16,"-18"-35"-16,-17 35 0,-1 17 16,1 18-16,0 1 15,0 52 1,17-35-16,18 35 16,18-53-16,17 18 0,18 0 15,-18-18-15,18 1 16,-18-36-16,1 0 15,-19 0-15,-17-18 16,0 0 0,-17 1-16,-1-1 0,0 18 15,-17-18-15,35 1 16,-18 17-16,36 0 16,17-18-1,1 18-15,-1 0 16,-18 0-16,19 0 15,-19 18-15,-17-1 16,-17 19 0,17-19-16,0 1 0,0 0 15,0-1-15,17 1 16,1-18 0,0 18-16,-1-18 15,1 0-15</inkml:trace>
  <inkml:trace contextRef="#ctx0" brushRef="#br0" timeOffset="10885.178">15963 10883 0,'0'0'15,"18"0"-15,-1 0 0,36 53 16,-17-18-16,34 89 16,-34-54-16,16 72 15,-34-72-15,-18 1 16,18-1-16,-18-17 0,-18 18 16,-17 17-16,0-35 15,-36 35-15,36-53 16,-18 1-16</inkml:trace>
  <inkml:trace contextRef="#ctx0" brushRef="#br0" timeOffset="16005.171">3792 6385 0,'-17'0'15,"34"0"17,19-17-32,-1 17 15,0 0-15,18 0 0,0 0 16,53 0-16,35-18 16,-70 18-1,-19 0-15,1 0 0,18 0 16</inkml:trace>
  <inkml:trace contextRef="#ctx0" brushRef="#br0" timeOffset="17718.12">5362 6332 0,'18'18'31,"35"-18"-31,-18 0 16,18 0-16,106-18 16,-71 18-16,0 0 0,0 0 15,-17 0-15,52 0 16,-70 18-16,-17-18 0</inkml:trace>
  <inkml:trace contextRef="#ctx0" brushRef="#br0" timeOffset="18274.883">8096 6315 0,'0'0'0,"18"0"15,0 0-15,17 0 16,18 0-16,0 17 0,17-17 0,18 18 16,54 0-1,-72-1-15,54 1 16,-72-18-16,37 18 15,-54-18-15</inkml:trace>
  <inkml:trace contextRef="#ctx0" brushRef="#br0" timeOffset="18912.578">10813 6421 0,'0'17'31,"0"36"-15,0 0-16,0 53 16,0-53-16,0 0 0,17 35 15,1-35 1,-18-18-16,18-17 0,-1-1 15,1-17-15,-18-17 16</inkml:trace>
  <inkml:trace contextRef="#ctx0" brushRef="#br0" timeOffset="19196.332">10636 6615 0,'0'0'16,"18"-18"-16,0 0 16,17 1-16,-18-19 15,1 19-15,35-36 0,-35 18 16,-1 17-16,-17 0 16,18 1-16,-18 34 31,18 19-31,-18-19 15,17 1-15,36 52 16,-18-34 0,-17-19-16,17 1 15</inkml:trace>
  <inkml:trace contextRef="#ctx0" brushRef="#br0" timeOffset="19848.342">10319 7479 0,'0'-18'0,"17"18"16,-17 18-16,0 0 15,18 17-15,0-18 16,-18 1 0,0 0-16,-18-18 31,0-18-31,1-35 15,17 18-15,-18 0 16,18-54-16,18 54 16,-18 0-16,53-36 15,-36 54-15,36-1 16,-17 18-16,-19 0 16,1 18-16,-18-1 15,-18 36-15,1-17 16,-19-1-16,19-18 0,-19 1 15,1 35 1,35-35-16,18 17 16,35-17-1,-36-18-15,19 0 16,34 17-16,-52-17 0,17 0 16</inkml:trace>
  <inkml:trace contextRef="#ctx0" brushRef="#br0" timeOffset="20187.002">10830 7232 0,'-17'0'16,"34"0"-16,-52 0 0,0 35 15,17-17-15,18 52 16,0-34-1,0 17-15,0-36 16,35 1-16,-17 0 16,0-18-16,-1 0 15,19-18-15,-36 0 16,17 18-16,-17-17 16,0-1-16,0 36 31,-17-1-31,17 1 15,17 35-15,1-36 16,-1 1 0,1-18-16,0 0 0,-1 0 0</inkml:trace>
  <inkml:trace contextRef="#ctx0" brushRef="#br0" timeOffset="20632.686">11042 7338 0,'0'0'15,"0"35"-15,18-17 0,-18 35 16,17-53-16,1 17 16,-18 1-16,18-18 15,-18-18-15,0-35 16,0 36-16,17-54 15,1 36-15,-1-53 16,-17 70-16,36-35 16,-19 53-16,1 0 15,0 0-15,-1 0 16,-17 18-16,18 17 16,-18-17-16,-18 52 15,1-52-15,-1 17 0,0-17 16,1 17-16,17-17 15,17-1 1,1-17-16,35 36 16,-18-36-16,-17 17 15,-1 1-15,1-18 0,0 18 16,-18-1-16,-36 1 16,1-1-16,0 1 15,0 0-15,-1-18 0,-17 17 16,18-17-16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9:41.1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 6703 0,'0'0'0,"0"-18"0,18 1 15,0-1-15,17-35 16,-17 0-16,17 18 16,0-18-16,18-18 0,0 1 15,0-1-15,88-70 16,-70 53-16,17 0 16,18-1-16,-18 19 0,0-1 15,-18 1-15,-17 35 0,36-18 16,-72 35-16</inkml:trace>
  <inkml:trace contextRef="#ctx0" brushRef="#br0" timeOffset="279.264">1729 6773 0,'88'-123'16,"-176"246"-16,229-317 0,-88 124 0,70-89 16,-52 71-16,17 0 0,53-71 15,-70 71 1,-19 35-16,1-18 0,-17 36 15,34-36 1,-52 54-16</inkml:trace>
  <inkml:trace contextRef="#ctx0" brushRef="#br0" timeOffset="498.344">2328 6579 0,'36'-53'16,"-19"18"-16,19-18 0,34-53 15,-35 53-15,18-17 16,18-1-16,52-70 16,-70 71-16,0 17 15,0 0-15,-18 18 0,1-1 16,-19 19-16</inkml:trace>
  <inkml:trace contextRef="#ctx0" brushRef="#br0" timeOffset="684.8389">3140 6279 0,'88'-105'15,"-176"210"-15,229-263 0,-106 87 0,18 1 16,-18-1-16,54-35 16,-54 89-16,-18-1 0,-17 0 15</inkml:trace>
  <inkml:trace contextRef="#ctx0" brushRef="#br0" timeOffset="813.683">3598 6033 0,'53'-106'15,"-106"212"-15,142-265 0,-72 123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0:42.3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17304 0,'36'0'16,"-19"0"-16,19 0 15,34-18 1,18-17-16,-52 17 16,-1 18-16,0-17 0,0-1 15,1 18-15,-19-18 0,19 18 16</inkml:trace>
  <inkml:trace contextRef="#ctx0" brushRef="#br0" timeOffset="173.552">12400 17251 0,'0'0'15,"18"70"-15,-1-34 0,1 17 16,-18-18-16,18 18 0,-1 53 15,1-53-15,-18-1 16,18-16-16,-1-1 16,1 0-16,0-35 0</inkml:trace>
  <inkml:trace contextRef="#ctx0" brushRef="#br0" timeOffset="362.052">12718 17586 0,'17'53'15,"-34"-106"-15,52 124 16,-17-54-16,17 1 0,18-18 16,-36 0-16,19 0 15,-19 0-15,19 0 16</inkml:trace>
  <inkml:trace contextRef="#ctx0" brushRef="#br0" timeOffset="513.9609">12947 17604 0,'-35'70'15,"70"-140"-15,-88 175 0,35-69 0,1-1 16,-1-35-1,18 18-15</inkml:trace>
  <inkml:trace contextRef="#ctx0" brushRef="#br0" timeOffset="731.045">13123 17427 0,'18'0'16,"0"0"-1,-1 18-15,1-18 16,0 0-16,17-18 0,0 1 0,18-1 16,-35 18-16,-1 0 15,1 0-15</inkml:trace>
  <inkml:trace contextRef="#ctx0" brushRef="#br0" timeOffset="856.584">13300 17657 0,'35'0'16,"-70"0"-16,123-36 16,-53 1-16,0 17 15,1 1-15,-19-1 0</inkml:trace>
  <inkml:trace contextRef="#ctx0" brushRef="#br0" timeOffset="1113.267">13600 17180 0,'0'0'0,"17"0"16,1 0-16,17 0 16,0 0-16,1 0 0,34-35 15,-34 35 1,-19-18-16,18 18 0,-17-17 16,0 17-16,-1-18 15,-34 18 1</inkml:trace>
  <inkml:trace contextRef="#ctx0" brushRef="#br0" timeOffset="1291.59">13794 17233 0,'35'35'15,"-70"-70"-15,70 106 0,-17-54 0,-18 19 16,17-1-16,1 18 15,-1-18-15,1-17 0,0-1 16,-1 1-16,1 0 0,0-18 16,-1 0-16</inkml:trace>
  <inkml:trace contextRef="#ctx0" brushRef="#br0" timeOffset="1669.0909">14182 17410 0,'17'17'16,"-34"-34"-16,34 52 0,-17-17 16,0-1-16,18-17 15,0 18-15,-1-18 16,1 0 0,0 0-16,-1-18 15,-17 1 1,18 17-16,-1 0 15,1 35 1,0 18-16,-1 0 16,-17-18-16,36 71 15,-1-71-15,-17 0 0,-1 18 16,1-35 0,-18-1-16,-18 19 15,1-19-15,-19 1 0,1 0 16,-18-1-16,-35-17 15,53-17-15,-54 17 16,36-18-16,18 18 16,18-18-16,-1 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A9007-A630-2A41-9963-3B4362447CC0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C5BC9-867D-9844-9CB0-FE7058A12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8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and welcome to this course on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1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a model that can handle variable length inputs and outputs and a can take position into account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words encountered at t-1 can contribute to the output at t, it would be helpful to use words that come after a given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76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language model predicts the probability of a sequence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74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build a language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03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can have long term dependencies </a:t>
            </a:r>
          </a:p>
          <a:p>
            <a:endParaRPr lang="en-US" dirty="0"/>
          </a:p>
          <a:p>
            <a:r>
              <a:rPr lang="en-US" dirty="0"/>
              <a:t>Basic RNN isn’t good a capturing long range dependencies </a:t>
            </a:r>
          </a:p>
          <a:p>
            <a:endParaRPr lang="en-US" dirty="0"/>
          </a:p>
          <a:p>
            <a:r>
              <a:rPr lang="en-US" dirty="0"/>
              <a:t>As networks get deeper we run into issues of vanishing and exploding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65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formula for computing the activation function of an RNN at time step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4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learn long range sequences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24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1-hot representations don’t capture relationships between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04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orange and apple are similar we can predict that Robert Lin is a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97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the image on the left to be generated in the style of the image on the right</a:t>
            </a:r>
          </a:p>
          <a:p>
            <a:endParaRPr lang="en-US" dirty="0"/>
          </a:p>
          <a:p>
            <a:r>
              <a:rPr lang="en-US" dirty="0"/>
              <a:t>C – Content Image</a:t>
            </a:r>
          </a:p>
          <a:p>
            <a:r>
              <a:rPr lang="en-US" dirty="0"/>
              <a:t>S – Style Image</a:t>
            </a:r>
          </a:p>
          <a:p>
            <a:r>
              <a:rPr lang="en-US" dirty="0"/>
              <a:t>G – Generated Image</a:t>
            </a:r>
          </a:p>
          <a:p>
            <a:endParaRPr lang="en-US" dirty="0"/>
          </a:p>
          <a:p>
            <a:r>
              <a:rPr lang="en-US" dirty="0"/>
              <a:t>Need to look at the feature at various layers of the convolutional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1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layers see a larger part of the image</a:t>
            </a:r>
          </a:p>
          <a:p>
            <a:endParaRPr lang="en-US" dirty="0"/>
          </a:p>
          <a:p>
            <a:r>
              <a:rPr lang="en-US" dirty="0"/>
              <a:t>9 patches of the image that cause a neuron to activate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Generated image loss – Content loss + Style loss</a:t>
            </a:r>
          </a:p>
          <a:p>
            <a:endParaRPr lang="en-US" dirty="0"/>
          </a:p>
          <a:p>
            <a:r>
              <a:rPr lang="en-US" dirty="0"/>
              <a:t>Content loss – how similar is the content of the generated image to the content of the content image</a:t>
            </a:r>
          </a:p>
          <a:p>
            <a:endParaRPr lang="en-US" dirty="0"/>
          </a:p>
          <a:p>
            <a:r>
              <a:rPr lang="en-US" dirty="0"/>
              <a:t>Style loss – how similar is the style of the generated image to the style of the style image</a:t>
            </a:r>
          </a:p>
          <a:p>
            <a:endParaRPr lang="en-US" dirty="0"/>
          </a:p>
          <a:p>
            <a:r>
              <a:rPr lang="en-US" dirty="0"/>
              <a:t>Weighted by alpha and beta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5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Degree of correlation between channels as a measure of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2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BE325-9023-D94F-BE7C-73C73896A8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8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sequence data is different</a:t>
            </a:r>
          </a:p>
          <a:p>
            <a:endParaRPr lang="en-US" dirty="0"/>
          </a:p>
          <a:p>
            <a:r>
              <a:rPr lang="en-US" dirty="0"/>
              <a:t>Talk through each example and highlight where the input is a different length than the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90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  <a:p>
            <a:endParaRPr lang="en-US" dirty="0"/>
          </a:p>
          <a:p>
            <a:r>
              <a:rPr lang="en-US" dirty="0"/>
              <a:t>Named entity recognition </a:t>
            </a:r>
          </a:p>
          <a:p>
            <a:endParaRPr lang="en-US" dirty="0"/>
          </a:p>
          <a:p>
            <a:r>
              <a:rPr lang="en-US" dirty="0"/>
              <a:t>Used by search engines to summarize news articles</a:t>
            </a:r>
          </a:p>
          <a:p>
            <a:endParaRPr lang="en-US" dirty="0"/>
          </a:p>
          <a:p>
            <a:r>
              <a:rPr lang="en-US" dirty="0"/>
              <a:t>Show how y relates to x</a:t>
            </a:r>
          </a:p>
          <a:p>
            <a:endParaRPr lang="en-US" dirty="0"/>
          </a:p>
          <a:p>
            <a:r>
              <a:rPr lang="en-US" dirty="0"/>
              <a:t>Tx = 9 – length of input</a:t>
            </a:r>
          </a:p>
          <a:p>
            <a:endParaRPr lang="en-US" dirty="0"/>
          </a:p>
          <a:p>
            <a:r>
              <a:rPr lang="en-US" dirty="0"/>
              <a:t>Ty = 9 0 length of output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75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represent a word like Harry</a:t>
            </a:r>
          </a:p>
          <a:p>
            <a:endParaRPr lang="en-US" dirty="0"/>
          </a:p>
          <a:p>
            <a:r>
              <a:rPr lang="en-US" dirty="0"/>
              <a:t>First thing to do is come up with a vocabulary</a:t>
            </a:r>
          </a:p>
          <a:p>
            <a:endParaRPr lang="en-US" dirty="0"/>
          </a:p>
          <a:p>
            <a:r>
              <a:rPr lang="en-US" dirty="0"/>
              <a:t>Explain what a one-hot encoding would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5BC9-867D-9844-9CB0-FE7058A125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94C6-AA59-5F49-93C3-003C0409A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B9578-C569-4549-A7E1-54C7FB9D4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6A0CA-A6EF-5C4A-AB6D-3542BCB2F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171E5-57CA-244C-B189-9F9D7A6C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092F5-22B3-8C4A-9944-9CA864E7D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3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EE46-D749-754C-A8CB-B15A0D07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3EA99-258D-8C4F-9288-E5F2DF2A9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CEF94-35C3-2048-88DC-52934769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26F32-B77A-464D-B5E5-4730528DB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72A70-2917-ED47-BF7C-7E7EA3D7A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BC772-8468-5D4B-BFDA-366618834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F061D-CC70-8843-9FB4-291C2B037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FD474-6A8B-E849-ACAF-64B769F9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0254-DC3F-E942-BE9A-B7C88895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E2A37-41B2-3642-803C-9C4C344C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22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C0A3-B232-2E46-8F08-0277E939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1FBF0-6E69-B84A-8425-621B23D2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87C2-97BC-4C47-A511-DE633AC1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4BE72-D43A-334D-8CC0-40338444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ED7BB-E947-C541-A57E-5736AFFD7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F4FE-52CC-8445-AACC-75121ED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E4C5A-A731-884E-B44B-4200F5F1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F9D4C-7475-8249-86B1-C818300CE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FC19-968A-0043-9933-6283AF0B6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E6DD-ADB2-6649-93DF-80685781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6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7439-3B22-7F49-9D10-3E86A362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73822-050B-5942-8365-BAA56F6A4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24B0E-29DA-5642-972B-F6A163CD1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9907C-9EE6-2E43-95A0-E34D20CE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E992B-4A18-EC45-9118-D2147EFD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A5F4A-76F6-4E41-A543-EED9B8C1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2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9CC9F-DC02-F541-9D76-3E061985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233CA-723D-C841-A923-29DBD1545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335BB-A217-C449-8BA7-F68A33C75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175F2-7A80-0C42-8C2F-FA1B987FC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3B2C0-1B44-7144-9B73-95DD82965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E8A38-F8CD-6D47-9AD2-68488379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76858-26D8-484C-A304-A8409F30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C704A-F87D-C744-A85C-B04756D0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2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DCA6-37A4-4D44-8C45-667CE3F2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927C1C-B1D5-D545-94C8-80BE6AF5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91F86-0BBA-8446-9B45-7CD7E7D2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D883D-B570-1B45-8C6E-089167EC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4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6FD064-1246-2347-90F8-714317ED1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00983-B070-AC4B-9C3E-9AE6CAE46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75EBE-C7B2-7846-B484-69BE4AE2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DFA3-4EFD-1F4B-8138-2EB8C69C4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FDFE9-F452-9F4B-B06F-91938159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B7D45-6111-084B-974A-FFF3D0E90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55975-BEDC-0D47-8BF6-1AD6599BF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5A33D-121F-794D-B630-0650EBEE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519E0-3B13-5E44-A063-E15B0412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61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11BA-0856-774A-9559-523BAAC9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8C5718-014D-5D4A-95C9-26C06013F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B8720-D65E-4247-B036-8293572AA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9B9B6-EE5F-B840-AF83-0F17983B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3C22D-5BB3-5148-8871-BAEF8D58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36304-8D50-B04A-A958-9B94797A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2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4450A-A83A-AF49-8253-6D64DBAF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DC8B4-CD9B-8E4C-995C-9C8F3B7E8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38AC3-ACAD-8344-89D0-8F7972870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B704C-0982-A442-A67E-B121061510FE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81045-746B-9442-9525-42B4BBCE0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D416E-3BD8-B542-A88C-0DFC4F9F7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A9E1-5A64-5C48-9FE5-C1E85475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5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tebanGuillen/DeepLearningClas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20.png"/><Relationship Id="rId7" Type="http://schemas.openxmlformats.org/officeDocument/2006/relationships/image" Target="../media/image17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1312.png"/><Relationship Id="rId5" Type="http://schemas.openxmlformats.org/officeDocument/2006/relationships/image" Target="../media/image15.jpg"/><Relationship Id="rId10" Type="http://schemas.openxmlformats.org/officeDocument/2006/relationships/customXml" Target="../ink/ink1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4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7" Type="http://schemas.openxmlformats.org/officeDocument/2006/relationships/image" Target="../media/image21.emf"/><Relationship Id="rId12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image" Target="../media/image720.png"/><Relationship Id="rId5" Type="http://schemas.openxmlformats.org/officeDocument/2006/relationships/image" Target="../media/image247.png"/><Relationship Id="rId10" Type="http://schemas.openxmlformats.org/officeDocument/2006/relationships/image" Target="../media/image622.png"/><Relationship Id="rId4" Type="http://schemas.openxmlformats.org/officeDocument/2006/relationships/image" Target="../media/image429.png"/><Relationship Id="rId9" Type="http://schemas.openxmlformats.org/officeDocument/2006/relationships/image" Target="../media/image5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3.png"/><Relationship Id="rId5" Type="http://schemas.openxmlformats.org/officeDocument/2006/relationships/image" Target="../media/image816.png"/><Relationship Id="rId4" Type="http://schemas.openxmlformats.org/officeDocument/2006/relationships/image" Target="../media/image100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46.png"/><Relationship Id="rId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310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11.png"/><Relationship Id="rId7" Type="http://schemas.openxmlformats.org/officeDocument/2006/relationships/image" Target="../media/image7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1.png"/><Relationship Id="rId5" Type="http://schemas.openxmlformats.org/officeDocument/2006/relationships/image" Target="../media/image511.png"/><Relationship Id="rId10" Type="http://schemas.openxmlformats.org/officeDocument/2006/relationships/image" Target="../media/image10.png"/><Relationship Id="rId4" Type="http://schemas.openxmlformats.org/officeDocument/2006/relationships/image" Target="../media/image410.png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13" Type="http://schemas.openxmlformats.org/officeDocument/2006/relationships/image" Target="../media/image82.png"/><Relationship Id="rId18" Type="http://schemas.openxmlformats.org/officeDocument/2006/relationships/image" Target="../media/image50.png"/><Relationship Id="rId3" Type="http://schemas.openxmlformats.org/officeDocument/2006/relationships/image" Target="../media/image121.png"/><Relationship Id="rId7" Type="http://schemas.openxmlformats.org/officeDocument/2006/relationships/image" Target="../media/image411.png"/><Relationship Id="rId12" Type="http://schemas.openxmlformats.org/officeDocument/2006/relationships/image" Target="../media/image212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73.png"/><Relationship Id="rId5" Type="http://schemas.openxmlformats.org/officeDocument/2006/relationships/image" Target="../media/image312.png"/><Relationship Id="rId15" Type="http://schemas.openxmlformats.org/officeDocument/2006/relationships/image" Target="../media/image101.png"/><Relationship Id="rId10" Type="http://schemas.openxmlformats.org/officeDocument/2006/relationships/image" Target="../media/image63.png"/><Relationship Id="rId4" Type="http://schemas.openxmlformats.org/officeDocument/2006/relationships/image" Target="../media/image211.png"/><Relationship Id="rId9" Type="http://schemas.openxmlformats.org/officeDocument/2006/relationships/image" Target="../media/image180.png"/><Relationship Id="rId1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23.png"/><Relationship Id="rId3" Type="http://schemas.openxmlformats.org/officeDocument/2006/relationships/image" Target="../media/image130.png"/><Relationship Id="rId7" Type="http://schemas.openxmlformats.org/officeDocument/2006/relationships/image" Target="../media/image175.png"/><Relationship Id="rId12" Type="http://schemas.openxmlformats.org/officeDocument/2006/relationships/image" Target="../media/image22.png"/><Relationship Id="rId2" Type="http://schemas.openxmlformats.org/officeDocument/2006/relationships/image" Target="../media/image12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51.png"/><Relationship Id="rId10" Type="http://schemas.openxmlformats.org/officeDocument/2006/relationships/image" Target="../media/image200.png"/><Relationship Id="rId4" Type="http://schemas.openxmlformats.org/officeDocument/2006/relationships/image" Target="../media/image1410.png"/><Relationship Id="rId9" Type="http://schemas.openxmlformats.org/officeDocument/2006/relationships/image" Target="../media/image196.png"/><Relationship Id="rId1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23.png"/><Relationship Id="rId3" Type="http://schemas.openxmlformats.org/officeDocument/2006/relationships/image" Target="../media/image130.png"/><Relationship Id="rId7" Type="http://schemas.openxmlformats.org/officeDocument/2006/relationships/image" Target="../media/image175.png"/><Relationship Id="rId12" Type="http://schemas.openxmlformats.org/officeDocument/2006/relationships/image" Target="../media/image22.png"/><Relationship Id="rId2" Type="http://schemas.openxmlformats.org/officeDocument/2006/relationships/image" Target="../media/image12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53.png"/><Relationship Id="rId10" Type="http://schemas.openxmlformats.org/officeDocument/2006/relationships/image" Target="../media/image200.png"/><Relationship Id="rId4" Type="http://schemas.openxmlformats.org/officeDocument/2006/relationships/image" Target="../media/image1410.png"/><Relationship Id="rId9" Type="http://schemas.openxmlformats.org/officeDocument/2006/relationships/image" Target="../media/image196.png"/><Relationship Id="rId1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NULL"/><Relationship Id="rId7" Type="http://schemas.openxmlformats.org/officeDocument/2006/relationships/image" Target="../media/image28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tiff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91.png"/><Relationship Id="rId18" Type="http://schemas.openxmlformats.org/officeDocument/2006/relationships/image" Target="../media/image250.png"/><Relationship Id="rId26" Type="http://schemas.openxmlformats.org/officeDocument/2006/relationships/image" Target="../media/image230.png"/><Relationship Id="rId3" Type="http://schemas.openxmlformats.org/officeDocument/2006/relationships/image" Target="../media/image100.png"/><Relationship Id="rId21" Type="http://schemas.openxmlformats.org/officeDocument/2006/relationships/image" Target="../media/image280.png"/><Relationship Id="rId7" Type="http://schemas.openxmlformats.org/officeDocument/2006/relationships/image" Target="../media/image132.png"/><Relationship Id="rId12" Type="http://schemas.openxmlformats.org/officeDocument/2006/relationships/image" Target="../media/image181.png"/><Relationship Id="rId17" Type="http://schemas.openxmlformats.org/officeDocument/2006/relationships/image" Target="../media/image240.png"/><Relationship Id="rId25" Type="http://schemas.openxmlformats.org/officeDocument/2006/relationships/image" Target="../media/image220.png"/><Relationship Id="rId2" Type="http://schemas.openxmlformats.org/officeDocument/2006/relationships/image" Target="../media/image90.png"/><Relationship Id="rId20" Type="http://schemas.openxmlformats.org/officeDocument/2006/relationships/image" Target="../media/image270.png"/><Relationship Id="rId29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11" Type="http://schemas.openxmlformats.org/officeDocument/2006/relationships/image" Target="../media/image170.png"/><Relationship Id="rId24" Type="http://schemas.openxmlformats.org/officeDocument/2006/relationships/image" Target="../media/image213.png"/><Relationship Id="rId32" Type="http://schemas.openxmlformats.org/officeDocument/2006/relationships/image" Target="../media/image331.png"/><Relationship Id="rId5" Type="http://schemas.openxmlformats.org/officeDocument/2006/relationships/image" Target="../media/image122.png"/><Relationship Id="rId23" Type="http://schemas.openxmlformats.org/officeDocument/2006/relationships/image" Target="../media/image201.png"/><Relationship Id="rId28" Type="http://schemas.openxmlformats.org/officeDocument/2006/relationships/image" Target="../media/image313.png"/><Relationship Id="rId10" Type="http://schemas.openxmlformats.org/officeDocument/2006/relationships/image" Target="../media/image160.png"/><Relationship Id="rId19" Type="http://schemas.openxmlformats.org/officeDocument/2006/relationships/image" Target="../media/image260.png"/><Relationship Id="rId31" Type="http://schemas.openxmlformats.org/officeDocument/2006/relationships/customXml" Target="../ink/ink3.xml"/><Relationship Id="rId4" Type="http://schemas.openxmlformats.org/officeDocument/2006/relationships/image" Target="../media/image1100.png"/><Relationship Id="rId9" Type="http://schemas.openxmlformats.org/officeDocument/2006/relationships/image" Target="../media/image151.png"/><Relationship Id="rId22" Type="http://schemas.openxmlformats.org/officeDocument/2006/relationships/image" Target="../media/image292.png"/><Relationship Id="rId27" Type="http://schemas.openxmlformats.org/officeDocument/2006/relationships/image" Target="../media/image302.png"/><Relationship Id="rId30" Type="http://schemas.openxmlformats.org/officeDocument/2006/relationships/image" Target="../media/image3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8.png"/><Relationship Id="rId5" Type="http://schemas.openxmlformats.org/officeDocument/2006/relationships/image" Target="../media/image59.png"/><Relationship Id="rId10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33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69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514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Relationship Id="rId14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33.png"/><Relationship Id="rId18" Type="http://schemas.openxmlformats.org/officeDocument/2006/relationships/image" Target="../media/image104.png"/><Relationship Id="rId3" Type="http://schemas.openxmlformats.org/officeDocument/2006/relationships/image" Target="../media/image87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image" Target="../media/image86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5" Type="http://schemas.openxmlformats.org/officeDocument/2006/relationships/image" Target="../media/image514.png"/><Relationship Id="rId15" Type="http://schemas.openxmlformats.org/officeDocument/2006/relationships/image" Target="../media/image99.png"/><Relationship Id="rId23" Type="http://schemas.openxmlformats.org/officeDocument/2006/relationships/image" Target="../media/image109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88.png"/><Relationship Id="rId9" Type="http://schemas.openxmlformats.org/officeDocument/2006/relationships/image" Target="../media/image95.png"/><Relationship Id="rId14" Type="http://schemas.openxmlformats.org/officeDocument/2006/relationships/image" Target="../media/image142.png"/><Relationship Id="rId22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8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12" Type="http://schemas.openxmlformats.org/officeDocument/2006/relationships/image" Target="../media/image27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61.png"/><Relationship Id="rId5" Type="http://schemas.openxmlformats.org/officeDocument/2006/relationships/image" Target="../media/image202.png"/><Relationship Id="rId15" Type="http://schemas.openxmlformats.org/officeDocument/2006/relationships/image" Target="../media/image300.png"/><Relationship Id="rId10" Type="http://schemas.openxmlformats.org/officeDocument/2006/relationships/image" Target="../media/image251.png"/><Relationship Id="rId4" Type="http://schemas.openxmlformats.org/officeDocument/2006/relationships/image" Target="../media/image192.png"/><Relationship Id="rId9" Type="http://schemas.openxmlformats.org/officeDocument/2006/relationships/image" Target="../media/image241.png"/><Relationship Id="rId14" Type="http://schemas.openxmlformats.org/officeDocument/2006/relationships/image" Target="../media/image29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124.png"/><Relationship Id="rId18" Type="http://schemas.openxmlformats.org/officeDocument/2006/relationships/image" Target="../media/image162.png"/><Relationship Id="rId3" Type="http://schemas.openxmlformats.org/officeDocument/2006/relationships/image" Target="../media/image217.png"/><Relationship Id="rId21" Type="http://schemas.openxmlformats.org/officeDocument/2006/relationships/image" Target="../media/image193.png"/><Relationship Id="rId7" Type="http://schemas.openxmlformats.org/officeDocument/2006/relationships/image" Target="../media/image515.png"/><Relationship Id="rId12" Type="http://schemas.openxmlformats.org/officeDocument/2006/relationships/image" Target="../media/image114.png"/><Relationship Id="rId17" Type="http://schemas.openxmlformats.org/officeDocument/2006/relationships/image" Target="../media/image10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3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950.png"/><Relationship Id="rId5" Type="http://schemas.openxmlformats.org/officeDocument/2006/relationships/image" Target="../media/image316.png"/><Relationship Id="rId15" Type="http://schemas.openxmlformats.org/officeDocument/2006/relationships/image" Target="../media/image143.png"/><Relationship Id="rId10" Type="http://schemas.openxmlformats.org/officeDocument/2006/relationships/image" Target="../media/image840.png"/><Relationship Id="rId19" Type="http://schemas.openxmlformats.org/officeDocument/2006/relationships/image" Target="../media/image172.png"/><Relationship Id="rId4" Type="http://schemas.openxmlformats.org/officeDocument/2006/relationships/image" Target="NULL"/><Relationship Id="rId9" Type="http://schemas.openxmlformats.org/officeDocument/2006/relationships/image" Target="../media/image760.png"/><Relationship Id="rId1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7.png"/><Relationship Id="rId10" Type="http://schemas.openxmlformats.org/officeDocument/2006/relationships/image" Target="../media/image116.png"/><Relationship Id="rId9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26" Type="http://schemas.openxmlformats.org/officeDocument/2006/relationships/image" Target="../media/image360.png"/><Relationship Id="rId39" Type="http://schemas.openxmlformats.org/officeDocument/2006/relationships/image" Target="../media/image490.png"/><Relationship Id="rId3" Type="http://schemas.openxmlformats.org/officeDocument/2006/relationships/image" Target="../media/image135.png"/><Relationship Id="rId21" Type="http://schemas.openxmlformats.org/officeDocument/2006/relationships/image" Target="../media/image301.png"/><Relationship Id="rId34" Type="http://schemas.openxmlformats.org/officeDocument/2006/relationships/image" Target="../media/image440.png"/><Relationship Id="rId42" Type="http://schemas.openxmlformats.org/officeDocument/2006/relationships/image" Target="../media/image523.png"/><Relationship Id="rId47" Type="http://schemas.openxmlformats.org/officeDocument/2006/relationships/image" Target="../media/image570.png"/><Relationship Id="rId50" Type="http://schemas.openxmlformats.org/officeDocument/2006/relationships/image" Target="../media/image600.png"/><Relationship Id="rId7" Type="http://schemas.openxmlformats.org/officeDocument/2006/relationships/image" Target="../media/image173.png"/><Relationship Id="rId12" Type="http://schemas.openxmlformats.org/officeDocument/2006/relationships/image" Target="../media/image222.png"/><Relationship Id="rId17" Type="http://schemas.openxmlformats.org/officeDocument/2006/relationships/image" Target="../media/image252.png"/><Relationship Id="rId25" Type="http://schemas.openxmlformats.org/officeDocument/2006/relationships/image" Target="../media/image330.png"/><Relationship Id="rId33" Type="http://schemas.openxmlformats.org/officeDocument/2006/relationships/image" Target="../media/image430.png"/><Relationship Id="rId46" Type="http://schemas.openxmlformats.org/officeDocument/2006/relationships/image" Target="../media/image56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72.png"/><Relationship Id="rId20" Type="http://schemas.openxmlformats.org/officeDocument/2006/relationships/image" Target="../media/image319.png"/><Relationship Id="rId29" Type="http://schemas.openxmlformats.org/officeDocument/2006/relationships/image" Target="../media/image390.png"/><Relationship Id="rId41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2110.png"/><Relationship Id="rId24" Type="http://schemas.openxmlformats.org/officeDocument/2006/relationships/image" Target="../media/image350.png"/><Relationship Id="rId32" Type="http://schemas.openxmlformats.org/officeDocument/2006/relationships/image" Target="../media/image422.png"/><Relationship Id="rId37" Type="http://schemas.openxmlformats.org/officeDocument/2006/relationships/image" Target="../media/image470.png"/><Relationship Id="rId40" Type="http://schemas.openxmlformats.org/officeDocument/2006/relationships/image" Target="../media/image500.png"/><Relationship Id="rId45" Type="http://schemas.openxmlformats.org/officeDocument/2006/relationships/image" Target="../media/image550.png"/><Relationship Id="rId5" Type="http://schemas.openxmlformats.org/officeDocument/2006/relationships/image" Target="../media/image154.png"/><Relationship Id="rId23" Type="http://schemas.openxmlformats.org/officeDocument/2006/relationships/image" Target="../media/image340.png"/><Relationship Id="rId28" Type="http://schemas.openxmlformats.org/officeDocument/2006/relationships/image" Target="../media/image380.png"/><Relationship Id="rId36" Type="http://schemas.openxmlformats.org/officeDocument/2006/relationships/image" Target="../media/image460.png"/><Relationship Id="rId49" Type="http://schemas.openxmlformats.org/officeDocument/2006/relationships/image" Target="../media/image590.png"/><Relationship Id="rId10" Type="http://schemas.openxmlformats.org/officeDocument/2006/relationships/image" Target="../media/image204.png"/><Relationship Id="rId19" Type="http://schemas.openxmlformats.org/officeDocument/2006/relationships/image" Target="../media/image282.png"/><Relationship Id="rId31" Type="http://schemas.openxmlformats.org/officeDocument/2006/relationships/image" Target="../media/image412.png"/><Relationship Id="rId44" Type="http://schemas.openxmlformats.org/officeDocument/2006/relationships/image" Target="../media/image540.png"/><Relationship Id="rId4" Type="http://schemas.openxmlformats.org/officeDocument/2006/relationships/image" Target="../media/image144.png"/><Relationship Id="rId9" Type="http://schemas.openxmlformats.org/officeDocument/2006/relationships/image" Target="../media/image194.png"/><Relationship Id="rId14" Type="http://schemas.openxmlformats.org/officeDocument/2006/relationships/image" Target="../media/image232.png"/><Relationship Id="rId22" Type="http://schemas.openxmlformats.org/officeDocument/2006/relationships/image" Target="../media/image321.png"/><Relationship Id="rId27" Type="http://schemas.openxmlformats.org/officeDocument/2006/relationships/image" Target="../media/image370.png"/><Relationship Id="rId35" Type="http://schemas.openxmlformats.org/officeDocument/2006/relationships/image" Target="../media/image450.png"/><Relationship Id="rId43" Type="http://schemas.openxmlformats.org/officeDocument/2006/relationships/image" Target="../media/image532.png"/><Relationship Id="rId48" Type="http://schemas.openxmlformats.org/officeDocument/2006/relationships/image" Target="../media/image5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136.png"/><Relationship Id="rId18" Type="http://schemas.openxmlformats.org/officeDocument/2006/relationships/image" Target="../media/image185.png"/><Relationship Id="rId3" Type="http://schemas.openxmlformats.org/officeDocument/2006/relationships/image" Target="../media/image322.png"/><Relationship Id="rId21" Type="http://schemas.openxmlformats.org/officeDocument/2006/relationships/image" Target="../media/image2111.png"/><Relationship Id="rId7" Type="http://schemas.openxmlformats.org/officeDocument/2006/relationships/image" Target="../media/image790.png"/><Relationship Id="rId12" Type="http://schemas.openxmlformats.org/officeDocument/2006/relationships/image" Target="../media/image126.png"/><Relationship Id="rId17" Type="http://schemas.openxmlformats.org/officeDocument/2006/relationships/image" Target="../media/image174.png"/><Relationship Id="rId2" Type="http://schemas.openxmlformats.org/officeDocument/2006/relationships/image" Target="../media/image223.png"/><Relationship Id="rId16" Type="http://schemas.openxmlformats.org/officeDocument/2006/relationships/image" Target="../media/image164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1170.png"/><Relationship Id="rId5" Type="http://schemas.openxmlformats.org/officeDocument/2006/relationships/image" Target="../media/image518.png"/><Relationship Id="rId15" Type="http://schemas.openxmlformats.org/officeDocument/2006/relationships/image" Target="../media/image155.png"/><Relationship Id="rId23" Type="http://schemas.openxmlformats.org/officeDocument/2006/relationships/image" Target="../media/image233.png"/><Relationship Id="rId10" Type="http://schemas.openxmlformats.org/officeDocument/2006/relationships/image" Target="../media/image1070.png"/><Relationship Id="rId19" Type="http://schemas.openxmlformats.org/officeDocument/2006/relationships/image" Target="../media/image195.png"/><Relationship Id="rId4" Type="http://schemas.openxmlformats.org/officeDocument/2006/relationships/image" Target="../media/image417.png"/><Relationship Id="rId9" Type="http://schemas.openxmlformats.org/officeDocument/2006/relationships/image" Target="../media/image980.png"/><Relationship Id="rId14" Type="http://schemas.openxmlformats.org/officeDocument/2006/relationships/image" Target="../media/image145.png"/><Relationship Id="rId22" Type="http://schemas.openxmlformats.org/officeDocument/2006/relationships/image" Target="../media/image2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6.png"/><Relationship Id="rId26" Type="http://schemas.openxmlformats.org/officeDocument/2006/relationships/image" Target="../media/image140.png"/><Relationship Id="rId3" Type="http://schemas.openxmlformats.org/officeDocument/2006/relationships/image" Target="../media/image119.png"/><Relationship Id="rId7" Type="http://schemas.openxmlformats.org/officeDocument/2006/relationships/image" Target="../media/image128.png"/><Relationship Id="rId12" Type="http://schemas.openxmlformats.org/officeDocument/2006/relationships/image" Target="../media/image126.png"/><Relationship Id="rId25" Type="http://schemas.openxmlformats.org/officeDocument/2006/relationships/image" Target="../media/image13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170.png"/><Relationship Id="rId24" Type="http://schemas.openxmlformats.org/officeDocument/2006/relationships/image" Target="../media/image138.png"/><Relationship Id="rId5" Type="http://schemas.openxmlformats.org/officeDocument/2006/relationships/image" Target="../media/image125.png"/><Relationship Id="rId23" Type="http://schemas.openxmlformats.org/officeDocument/2006/relationships/image" Target="../media/image137.png"/><Relationship Id="rId4" Type="http://schemas.openxmlformats.org/officeDocument/2006/relationships/image" Target="../media/image123.png"/><Relationship Id="rId14" Type="http://schemas.openxmlformats.org/officeDocument/2006/relationships/image" Target="../media/image131.png"/><Relationship Id="rId22" Type="http://schemas.openxmlformats.org/officeDocument/2006/relationships/image" Target="../media/image224.png"/><Relationship Id="rId27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png"/><Relationship Id="rId13" Type="http://schemas.openxmlformats.org/officeDocument/2006/relationships/image" Target="../media/image1212.png"/><Relationship Id="rId3" Type="http://schemas.openxmlformats.org/officeDocument/2006/relationships/image" Target="../media/image8.tiff"/><Relationship Id="rId7" Type="http://schemas.openxmlformats.org/officeDocument/2006/relationships/image" Target="../media/image619.png"/><Relationship Id="rId12" Type="http://schemas.openxmlformats.org/officeDocument/2006/relationships/image" Target="../media/image111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8.png"/><Relationship Id="rId11" Type="http://schemas.openxmlformats.org/officeDocument/2006/relationships/image" Target="../media/image1012.png"/><Relationship Id="rId5" Type="http://schemas.openxmlformats.org/officeDocument/2006/relationships/image" Target="../media/image427.png"/><Relationship Id="rId10" Type="http://schemas.openxmlformats.org/officeDocument/2006/relationships/image" Target="../media/image911.png"/><Relationship Id="rId4" Type="http://schemas.openxmlformats.org/officeDocument/2006/relationships/image" Target="../media/image335.png"/><Relationship Id="rId9" Type="http://schemas.openxmlformats.org/officeDocument/2006/relationships/image" Target="../media/image814.png"/><Relationship Id="rId14" Type="http://schemas.openxmlformats.org/officeDocument/2006/relationships/image" Target="../media/image13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13" Type="http://schemas.openxmlformats.org/officeDocument/2006/relationships/image" Target="../media/image519.png"/><Relationship Id="rId18" Type="http://schemas.openxmlformats.org/officeDocument/2006/relationships/image" Target="../media/image1270.png"/><Relationship Id="rId21" Type="http://schemas.openxmlformats.org/officeDocument/2006/relationships/image" Target="../media/image1401.png"/><Relationship Id="rId7" Type="http://schemas.openxmlformats.org/officeDocument/2006/relationships/image" Target="../media/image710.png"/><Relationship Id="rId12" Type="http://schemas.openxmlformats.org/officeDocument/2006/relationships/image" Target="../media/image418.png"/><Relationship Id="rId17" Type="http://schemas.openxmlformats.org/officeDocument/2006/relationships/image" Target="../media/image1101.png"/><Relationship Id="rId25" Type="http://schemas.openxmlformats.org/officeDocument/2006/relationships/image" Target="../media/image152.png"/><Relationship Id="rId2" Type="http://schemas.openxmlformats.org/officeDocument/2006/relationships/image" Target="../media/image206.png"/><Relationship Id="rId16" Type="http://schemas.openxmlformats.org/officeDocument/2006/relationships/image" Target="../media/image1180.png"/><Relationship Id="rId20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323.png"/><Relationship Id="rId24" Type="http://schemas.openxmlformats.org/officeDocument/2006/relationships/image" Target="../media/image149.png"/><Relationship Id="rId15" Type="http://schemas.openxmlformats.org/officeDocument/2006/relationships/image" Target="../media/image1080.png"/><Relationship Id="rId5" Type="http://schemas.openxmlformats.org/officeDocument/2006/relationships/image" Target="../media/image501.png"/><Relationship Id="rId23" Type="http://schemas.openxmlformats.org/officeDocument/2006/relationships/image" Target="../media/image148.png"/><Relationship Id="rId10" Type="http://schemas.openxmlformats.org/officeDocument/2006/relationships/image" Target="../media/image225.png"/><Relationship Id="rId19" Type="http://schemas.openxmlformats.org/officeDocument/2006/relationships/image" Target="../media/image1370.png"/><Relationship Id="rId9" Type="http://schemas.openxmlformats.org/officeDocument/2006/relationships/image" Target="../media/image880.png"/><Relationship Id="rId14" Type="http://schemas.openxmlformats.org/officeDocument/2006/relationships/image" Target="../media/image990.png"/><Relationship Id="rId4" Type="http://schemas.openxmlformats.org/officeDocument/2006/relationships/image" Target="../media/image401.png"/><Relationship Id="rId22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226.png"/><Relationship Id="rId7" Type="http://schemas.openxmlformats.org/officeDocument/2006/relationships/image" Target="../media/image6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419.png"/><Relationship Id="rId4" Type="http://schemas.openxmlformats.org/officeDocument/2006/relationships/image" Target="../media/image3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420.png"/><Relationship Id="rId4" Type="http://schemas.openxmlformats.org/officeDocument/2006/relationships/image" Target="../media/image3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156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lweb.org/anthology/N13-1090" TargetMode="External"/><Relationship Id="rId5" Type="http://schemas.openxmlformats.org/officeDocument/2006/relationships/image" Target="../media/image522.png"/><Relationship Id="rId4" Type="http://schemas.openxmlformats.org/officeDocument/2006/relationships/image" Target="../media/image4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91.png"/><Relationship Id="rId18" Type="http://schemas.openxmlformats.org/officeDocument/2006/relationships/image" Target="../media/image341.png"/><Relationship Id="rId3" Type="http://schemas.openxmlformats.org/officeDocument/2006/relationships/image" Target="../media/image190.png"/><Relationship Id="rId7" Type="http://schemas.openxmlformats.org/officeDocument/2006/relationships/image" Target="../media/image2310.png"/><Relationship Id="rId12" Type="http://schemas.openxmlformats.org/officeDocument/2006/relationships/image" Target="../media/image283.png"/><Relationship Id="rId17" Type="http://schemas.openxmlformats.org/officeDocument/2006/relationships/image" Target="../media/image333.png"/><Relationship Id="rId2" Type="http://schemas.openxmlformats.org/officeDocument/2006/relationships/image" Target="../media/image1400.png"/><Relationship Id="rId16" Type="http://schemas.openxmlformats.org/officeDocument/2006/relationships/image" Target="../media/image3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1.png"/><Relationship Id="rId11" Type="http://schemas.openxmlformats.org/officeDocument/2006/relationships/image" Target="../media/image273.png"/><Relationship Id="rId5" Type="http://schemas.openxmlformats.org/officeDocument/2006/relationships/image" Target="../media/image2113.png"/><Relationship Id="rId15" Type="http://schemas.openxmlformats.org/officeDocument/2006/relationships/image" Target="../media/image3110.png"/><Relationship Id="rId10" Type="http://schemas.openxmlformats.org/officeDocument/2006/relationships/image" Target="../media/image262.png"/><Relationship Id="rId4" Type="http://schemas.openxmlformats.org/officeDocument/2006/relationships/image" Target="../media/image2010.png"/><Relationship Id="rId9" Type="http://schemas.openxmlformats.org/officeDocument/2006/relationships/image" Target="../media/image254.png"/><Relationship Id="rId14" Type="http://schemas.openxmlformats.org/officeDocument/2006/relationships/image" Target="../media/image30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deep-learning" TargetMode="External"/><Relationship Id="rId2" Type="http://schemas.openxmlformats.org/officeDocument/2006/relationships/hyperlink" Target="https://www.youtube.com/watch?v=bd1mEm2Fy0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.fast.a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F78B-38DE-6E40-A7DB-58F50F6E3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Deep Learning</a:t>
            </a:r>
            <a:br>
              <a:rPr lang="en-US" dirty="0"/>
            </a:br>
            <a:r>
              <a:rPr lang="en-US" sz="3200" dirty="0"/>
              <a:t>for the Absolute Beginner</a:t>
            </a:r>
            <a:br>
              <a:rPr lang="en-US" sz="3200" dirty="0"/>
            </a:br>
            <a:r>
              <a:rPr lang="en-US" sz="3200" dirty="0"/>
              <a:t>Lecture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2CCB9-3890-8A48-BC9B-15B14E4F21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Esteban (EJ) Guillen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>
                <a:hlinkClick r:id="rId3"/>
              </a:rPr>
              <a:t>https://github.com/EstebanGuillen/DeepLearningClass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666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Lesson 14 - Visualizing deep layers: Layer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68C51-9384-41F1-BB35-5C747B2F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81" y="908191"/>
            <a:ext cx="5856694" cy="56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3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Lesson 14 - Visualizing deep layers: Layer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51B2E76-D42B-4483-9EB6-43D249805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419" y="935020"/>
            <a:ext cx="5941546" cy="58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5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14 - Neural style transfer cost function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90" y="1178736"/>
            <a:ext cx="2522911" cy="199861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4"/>
          <a:srcRect l="33607"/>
          <a:stretch/>
        </p:blipFill>
        <p:spPr>
          <a:xfrm>
            <a:off x="226160" y="1180456"/>
            <a:ext cx="2522911" cy="199999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5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68321" y="320308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622669" y="3203080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28697" y="5840251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G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FCBFB-8D2B-4662-BF1C-E3D1CF82B096}"/>
              </a:ext>
            </a:extLst>
          </p:cNvPr>
          <p:cNvSpPr txBox="1"/>
          <p:nvPr/>
        </p:nvSpPr>
        <p:spPr>
          <a:xfrm>
            <a:off x="-60925" y="6488668"/>
            <a:ext cx="1105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style.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Images on slide generated by Justin Johnson]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843E51-F49C-3343-8B30-276DB01F210A}"/>
                  </a:ext>
                </a:extLst>
              </p:cNvPr>
              <p:cNvSpPr txBox="1"/>
              <p:nvPr/>
            </p:nvSpPr>
            <p:spPr>
              <a:xfrm>
                <a:off x="4471985" y="4180114"/>
                <a:ext cx="7825091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𝑜𝑛𝑡𝑒𝑛𝑡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𝑠𝑡𝑦𝑙𝑒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𝐺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843E51-F49C-3343-8B30-276DB01F2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985" y="4180114"/>
                <a:ext cx="7825091" cy="597728"/>
              </a:xfrm>
              <a:prstGeom prst="rect">
                <a:avLst/>
              </a:prstGeom>
              <a:blipFill>
                <a:blip r:embed="rId6"/>
                <a:stretch>
                  <a:fillRect l="-810" t="-6250" r="-97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73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Lesson 14 - Find the generated image 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4183" y="1246833"/>
            <a:ext cx="3903633" cy="1046440"/>
            <a:chOff x="554183" y="1246833"/>
            <a:chExt cx="3903633" cy="1046440"/>
          </a:xfrm>
        </p:grpSpPr>
        <p:sp>
          <p:nvSpPr>
            <p:cNvPr id="2" name="TextBox 1"/>
            <p:cNvSpPr txBox="1"/>
            <p:nvPr/>
          </p:nvSpPr>
          <p:spPr>
            <a:xfrm>
              <a:off x="554183" y="1246833"/>
              <a:ext cx="3903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1. Initiate G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G: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100×100×3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988"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2. Use gradient descent to minimize</a:t>
                </a:r>
                <a:r>
                  <a:rPr lang="en-US" sz="2800" dirty="0"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50"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1112564"/>
            <a:ext cx="1494908" cy="1127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01" y="4967707"/>
            <a:ext cx="1600200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7" y="4967707"/>
            <a:ext cx="1600200" cy="1200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3667339"/>
            <a:ext cx="1494908" cy="1127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2389952"/>
            <a:ext cx="1494908" cy="11276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4944727"/>
            <a:ext cx="1494908" cy="1127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E1E14-BB81-4687-A49E-2113416DD013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0F8B4D-B245-4084-B3DC-062B6C293A61}"/>
                  </a:ext>
                </a:extLst>
              </p14:cNvPr>
              <p14:cNvContentPartPr/>
              <p14:nvPr/>
            </p14:nvContentPartPr>
            <p14:xfrm>
              <a:off x="1359000" y="2273400"/>
              <a:ext cx="5963040" cy="2190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0F8B4D-B245-4084-B3DC-062B6C293A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9640" y="2264040"/>
                <a:ext cx="598176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284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14 - Content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use hidden layer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to compute content cost. </a:t>
                </a: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blipFill>
                <a:blip r:embed="rId2"/>
                <a:stretch>
                  <a:fillRect l="-1306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𝑜𝑛𝑡𝑒𝑛𝑡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𝑠𝑡𝑦𝑙𝑒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𝐺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4406" y="2716183"/>
            <a:ext cx="940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Use pre-trained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 (E.g., VGG network)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be the activation of layer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on the images 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blipFill rotWithShape="0">
                <a:blip r:embed="rId4"/>
                <a:stretch>
                  <a:fillRect l="-1426" t="-5556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similar, both images have similar content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blipFill>
                <a:blip r:embed="rId5"/>
                <a:stretch>
                  <a:fillRect l="-1451" t="-5556" r="-2208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ADCB6E-B638-4E83-9E12-620469B77141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</p:spTree>
    <p:extLst>
      <p:ext uri="{BB962C8B-B14F-4D97-AF65-F5344CB8AC3E}">
        <p14:creationId xmlns:p14="http://schemas.microsoft.com/office/powerpoint/2010/main" val="377416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14 - Meaning of the “style” of an image</a:t>
            </a:r>
          </a:p>
        </p:txBody>
      </p:sp>
      <p:sp>
        <p:nvSpPr>
          <p:cNvPr id="11" name="Cube 10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564995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6204073" y="1458200"/>
            <a:ext cx="998503" cy="1022043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7813676" y="1566688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2" name="Rectangle 21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698171" y="2060076"/>
            <a:ext cx="375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920638" y="2060076"/>
            <a:ext cx="535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616405" y="2017135"/>
            <a:ext cx="430049" cy="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14421" y="2027922"/>
            <a:ext cx="387410" cy="15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542715" y="2048621"/>
            <a:ext cx="577711" cy="114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781398" y="2060076"/>
            <a:ext cx="430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3" idx="1"/>
          </p:cNvCxnSpPr>
          <p:nvPr/>
        </p:nvCxnSpPr>
        <p:spPr>
          <a:xfrm>
            <a:off x="10737698" y="2060076"/>
            <a:ext cx="56304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62374" y="1371451"/>
            <a:ext cx="1250426" cy="1189542"/>
            <a:chOff x="1649719" y="4621152"/>
            <a:chExt cx="2103732" cy="173371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072" y="4621152"/>
              <a:ext cx="1650379" cy="142978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9719" y="4926177"/>
              <a:ext cx="1650379" cy="14286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are using layer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𝑙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’s activation to measure “style.”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Define style as correlation between activations across channels.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blipFill>
                <a:blip r:embed="rId9"/>
                <a:stretch>
                  <a:fillRect l="-1192" t="-7051" r="-107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267199" y="4731727"/>
            <a:ext cx="66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How correlated are the activations across different channels?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0798" y="4532872"/>
            <a:ext cx="2129959" cy="1690429"/>
            <a:chOff x="680798" y="4532872"/>
            <a:chExt cx="2129959" cy="1690429"/>
          </a:xfrm>
        </p:grpSpPr>
        <p:grpSp>
          <p:nvGrpSpPr>
            <p:cNvPr id="5" name="Group 4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39" name="Cube 38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F574781-4E50-4857-BFA2-DE4F06400E78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0C6E2771-FBCD-4E13-8438-939426F94830}"/>
              </a:ext>
            </a:extLst>
          </p:cNvPr>
          <p:cNvSpPr/>
          <p:nvPr/>
        </p:nvSpPr>
        <p:spPr>
          <a:xfrm>
            <a:off x="1157223" y="4535006"/>
            <a:ext cx="1289092" cy="1302877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50" grpId="0" animBg="1"/>
      <p:bldP spid="5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14 - Intuition about style of an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9821" y="1324303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Style image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2083" y="1324303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Generated Image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54819" y="2043807"/>
            <a:ext cx="2129959" cy="1690429"/>
            <a:chOff x="680798" y="4532872"/>
            <a:chExt cx="2129959" cy="1690429"/>
          </a:xfrm>
        </p:grpSpPr>
        <p:grpSp>
          <p:nvGrpSpPr>
            <p:cNvPr id="9" name="Group 8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408932" y="2075806"/>
            <a:ext cx="2129959" cy="1690429"/>
            <a:chOff x="680798" y="4532872"/>
            <a:chExt cx="2129959" cy="1690429"/>
          </a:xfrm>
        </p:grpSpPr>
        <p:grpSp>
          <p:nvGrpSpPr>
            <p:cNvPr id="20" name="Group 19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24" name="Cube 23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EE3F8AA-73F0-4AA3-B287-A1FA98FE5664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15C31AC-9A12-445D-9867-E0EFA697F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" y="3956547"/>
            <a:ext cx="2583561" cy="2529454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B088BBC-A0EB-4F94-BD8D-DAB59E56DB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2026" y="3956263"/>
          <a:ext cx="2562543" cy="248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1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E106-2940-1747-B9BF-DC750587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14 -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907D-CA1D-594C-95F1-59B91E2E7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2281285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8D22-9307-B949-B29F-5B92755F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14 – 15 minute Break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0F7764D-1B38-2546-AF0F-15B40376D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616" y="1825625"/>
            <a:ext cx="7238768" cy="4351338"/>
          </a:xfrm>
        </p:spPr>
      </p:pic>
    </p:spTree>
    <p:extLst>
      <p:ext uri="{BB962C8B-B14F-4D97-AF65-F5344CB8AC3E}">
        <p14:creationId xmlns:p14="http://schemas.microsoft.com/office/powerpoint/2010/main" val="368009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76B8-415F-5B4B-B032-3C2E1D49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15 – Sequence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69493-0BAF-554C-9481-8CE24E5FC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data has a fixed length</a:t>
            </a:r>
          </a:p>
          <a:p>
            <a:r>
              <a:rPr lang="en-US" dirty="0"/>
              <a:t>Some data has a notion of time or position</a:t>
            </a:r>
          </a:p>
          <a:p>
            <a:r>
              <a:rPr lang="en-US" dirty="0"/>
              <a:t>We will need models that can handle these type of data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51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359D-7EED-0B4A-AFDE-DBE60E08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9C64-2AA8-2049-9CD6-53D77ED60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Lecture 1-3</a:t>
            </a:r>
          </a:p>
          <a:p>
            <a:r>
              <a:rPr lang="en-US" dirty="0"/>
              <a:t>Neural Style Transfer</a:t>
            </a:r>
          </a:p>
          <a:p>
            <a:r>
              <a:rPr lang="en-US" dirty="0"/>
              <a:t>Sequence Models/Recurrent Neural Networks</a:t>
            </a:r>
          </a:p>
          <a:p>
            <a:r>
              <a:rPr lang="en-US" dirty="0"/>
              <a:t>Word Embeddings</a:t>
            </a:r>
          </a:p>
          <a:p>
            <a:r>
              <a:rPr lang="en-US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666118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3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5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56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Motivating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26401" y="355210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041032" y="1506954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Harry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Potter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Hermione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Granger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invented a new spell.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86F39-72E3-B747-BAE6-1E70F226B2FA}"/>
              </a:ext>
            </a:extLst>
          </p:cNvPr>
          <p:cNvSpPr txBox="1"/>
          <p:nvPr/>
        </p:nvSpPr>
        <p:spPr>
          <a:xfrm>
            <a:off x="986728" y="3488302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E433C-04FC-8C4A-9E0F-698D61BC58A7}"/>
              </a:ext>
            </a:extLst>
          </p:cNvPr>
          <p:cNvSpPr txBox="1"/>
          <p:nvPr/>
        </p:nvSpPr>
        <p:spPr>
          <a:xfrm>
            <a:off x="2528658" y="355210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2469D-66A0-E44E-B6FB-9B2AA8877B24}"/>
              </a:ext>
            </a:extLst>
          </p:cNvPr>
          <p:cNvSpPr txBox="1"/>
          <p:nvPr/>
        </p:nvSpPr>
        <p:spPr>
          <a:xfrm>
            <a:off x="3649962" y="355210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BF7B8-21B6-2149-9091-1985B3D9A981}"/>
              </a:ext>
            </a:extLst>
          </p:cNvPr>
          <p:cNvSpPr txBox="1"/>
          <p:nvPr/>
        </p:nvSpPr>
        <p:spPr>
          <a:xfrm>
            <a:off x="4565120" y="355210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6BF86-F8CD-174B-A0CF-6DDB152948F6}"/>
              </a:ext>
            </a:extLst>
          </p:cNvPr>
          <p:cNvSpPr txBox="1"/>
          <p:nvPr/>
        </p:nvSpPr>
        <p:spPr>
          <a:xfrm>
            <a:off x="5475586" y="355210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36A58-E270-E44B-9ED1-E7E500819064}"/>
              </a:ext>
            </a:extLst>
          </p:cNvPr>
          <p:cNvSpPr txBox="1"/>
          <p:nvPr/>
        </p:nvSpPr>
        <p:spPr>
          <a:xfrm>
            <a:off x="1049481" y="14453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A46C7-AEAC-BA43-8F85-5CD7651F8221}"/>
              </a:ext>
            </a:extLst>
          </p:cNvPr>
          <p:cNvSpPr txBox="1"/>
          <p:nvPr/>
        </p:nvSpPr>
        <p:spPr>
          <a:xfrm>
            <a:off x="8764924" y="355210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7EA00-53DE-464D-8B44-4676C77DB18F}"/>
              </a:ext>
            </a:extLst>
          </p:cNvPr>
          <p:cNvSpPr txBox="1"/>
          <p:nvPr/>
        </p:nvSpPr>
        <p:spPr>
          <a:xfrm>
            <a:off x="9791155" y="355210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ED61A-1BEC-4F44-932B-7B9C2E2CB365}"/>
              </a:ext>
            </a:extLst>
          </p:cNvPr>
          <p:cNvSpPr txBox="1"/>
          <p:nvPr/>
        </p:nvSpPr>
        <p:spPr>
          <a:xfrm>
            <a:off x="10405094" y="355210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440E3F-A8DA-F143-9303-7323DB4238BC}"/>
              </a:ext>
            </a:extLst>
          </p:cNvPr>
          <p:cNvSpPr txBox="1"/>
          <p:nvPr/>
        </p:nvSpPr>
        <p:spPr>
          <a:xfrm>
            <a:off x="11114106" y="354863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C9FCAF-6555-744C-96AB-31292B72F2C6}"/>
                  </a:ext>
                </a:extLst>
              </p:cNvPr>
              <p:cNvSpPr txBox="1"/>
              <p:nvPr/>
            </p:nvSpPr>
            <p:spPr>
              <a:xfrm>
                <a:off x="2078699" y="2086890"/>
                <a:ext cx="899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C9FCAF-6555-744C-96AB-31292B72F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99" y="2086890"/>
                <a:ext cx="89991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C4F62C-D38F-1E48-8563-342E5BB3112B}"/>
                  </a:ext>
                </a:extLst>
              </p:cNvPr>
              <p:cNvSpPr txBox="1"/>
              <p:nvPr/>
            </p:nvSpPr>
            <p:spPr>
              <a:xfrm>
                <a:off x="3027176" y="2057467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C4F62C-D38F-1E48-8563-342E5BB31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176" y="2057467"/>
                <a:ext cx="10463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50DD2C9-69F1-424F-B29B-C253BE086F42}"/>
              </a:ext>
            </a:extLst>
          </p:cNvPr>
          <p:cNvSpPr txBox="1"/>
          <p:nvPr/>
        </p:nvSpPr>
        <p:spPr>
          <a:xfrm>
            <a:off x="5312239" y="209143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88D6EA-51C8-134E-BEAD-BC88285FDF6B}"/>
                  </a:ext>
                </a:extLst>
              </p:cNvPr>
              <p:cNvSpPr txBox="1"/>
              <p:nvPr/>
            </p:nvSpPr>
            <p:spPr>
              <a:xfrm>
                <a:off x="4122112" y="2057467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3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88D6EA-51C8-134E-BEAD-BC88285FD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12" y="2057467"/>
                <a:ext cx="10463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F5FB28-5E20-B044-8FCE-9D694C3437B0}"/>
                  </a:ext>
                </a:extLst>
              </p:cNvPr>
              <p:cNvSpPr txBox="1"/>
              <p:nvPr/>
            </p:nvSpPr>
            <p:spPr>
              <a:xfrm>
                <a:off x="6919101" y="2057467"/>
                <a:ext cx="10165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F5FB28-5E20-B044-8FCE-9D694C343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101" y="2057467"/>
                <a:ext cx="10165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2BC9D1-8742-5340-9072-1F6E892F7FAB}"/>
                  </a:ext>
                </a:extLst>
              </p:cNvPr>
              <p:cNvSpPr txBox="1"/>
              <p:nvPr/>
            </p:nvSpPr>
            <p:spPr>
              <a:xfrm>
                <a:off x="10729975" y="2085156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9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2BC9D1-8742-5340-9072-1F6E892F7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9975" y="2085156"/>
                <a:ext cx="103836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5F08F7D-4567-A74F-A45A-D3A8929D4FB5}"/>
              </a:ext>
            </a:extLst>
          </p:cNvPr>
          <p:cNvSpPr txBox="1"/>
          <p:nvPr/>
        </p:nvSpPr>
        <p:spPr>
          <a:xfrm>
            <a:off x="8241565" y="209143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………………………………..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20D7C5-BDB8-EA41-A93D-3CEA34836589}"/>
                  </a:ext>
                </a:extLst>
              </p:cNvPr>
              <p:cNvSpPr txBox="1"/>
              <p:nvPr/>
            </p:nvSpPr>
            <p:spPr>
              <a:xfrm>
                <a:off x="2107678" y="4482894"/>
                <a:ext cx="899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20D7C5-BDB8-EA41-A93D-3CEA34836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678" y="4482894"/>
                <a:ext cx="899918" cy="523220"/>
              </a:xfrm>
              <a:prstGeom prst="rect">
                <a:avLst/>
              </a:prstGeom>
              <a:blipFill>
                <a:blip r:embed="rId8"/>
                <a:stretch>
                  <a:fillRect l="-2778" r="-138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497AC3-070C-D847-ADF1-8346A796B0BE}"/>
                  </a:ext>
                </a:extLst>
              </p:cNvPr>
              <p:cNvSpPr txBox="1"/>
              <p:nvPr/>
            </p:nvSpPr>
            <p:spPr>
              <a:xfrm>
                <a:off x="3056155" y="4453471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497AC3-070C-D847-ADF1-8346A796B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155" y="4453471"/>
                <a:ext cx="1053878" cy="523220"/>
              </a:xfrm>
              <a:prstGeom prst="rect">
                <a:avLst/>
              </a:prstGeom>
              <a:blipFill>
                <a:blip r:embed="rId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89F68CA-D2A5-A944-AA3F-63A4A8E21AF1}"/>
              </a:ext>
            </a:extLst>
          </p:cNvPr>
          <p:cNvSpPr txBox="1"/>
          <p:nvPr/>
        </p:nvSpPr>
        <p:spPr>
          <a:xfrm>
            <a:off x="5341218" y="4487443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ADD0CD-904C-1B49-8157-316FB44CF5B0}"/>
                  </a:ext>
                </a:extLst>
              </p:cNvPr>
              <p:cNvSpPr txBox="1"/>
              <p:nvPr/>
            </p:nvSpPr>
            <p:spPr>
              <a:xfrm>
                <a:off x="4151091" y="4453471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3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ADD0CD-904C-1B49-8157-316FB44CF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091" y="4453471"/>
                <a:ext cx="1053878" cy="523220"/>
              </a:xfrm>
              <a:prstGeom prst="rect">
                <a:avLst/>
              </a:prstGeom>
              <a:blipFill>
                <a:blip r:embed="rId10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47F259-2D63-ED40-9B88-FEA3E615CC56}"/>
                  </a:ext>
                </a:extLst>
              </p:cNvPr>
              <p:cNvSpPr txBox="1"/>
              <p:nvPr/>
            </p:nvSpPr>
            <p:spPr>
              <a:xfrm>
                <a:off x="6948080" y="4453471"/>
                <a:ext cx="10240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47F259-2D63-ED40-9B88-FEA3E615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080" y="4453471"/>
                <a:ext cx="1024062" cy="523220"/>
              </a:xfrm>
              <a:prstGeom prst="rect">
                <a:avLst/>
              </a:prstGeom>
              <a:blipFill>
                <a:blip r:embed="rId11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F2F664-A91A-4D42-9616-88EF97D1E5FD}"/>
                  </a:ext>
                </a:extLst>
              </p:cNvPr>
              <p:cNvSpPr txBox="1"/>
              <p:nvPr/>
            </p:nvSpPr>
            <p:spPr>
              <a:xfrm>
                <a:off x="10758954" y="4481160"/>
                <a:ext cx="10458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9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F2F664-A91A-4D42-9616-88EF97D1E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954" y="4481160"/>
                <a:ext cx="1045864" cy="523220"/>
              </a:xfrm>
              <a:prstGeom prst="rect">
                <a:avLst/>
              </a:prstGeom>
              <a:blipFill>
                <a:blip r:embed="rId12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6F676A7-F456-DB47-B8A4-85CEB2845147}"/>
              </a:ext>
            </a:extLst>
          </p:cNvPr>
          <p:cNvSpPr txBox="1"/>
          <p:nvPr/>
        </p:nvSpPr>
        <p:spPr>
          <a:xfrm>
            <a:off x="8270544" y="4487443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………………………………..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1A1702-B37E-AB46-9EC8-39282CDBEC4C}"/>
                  </a:ext>
                </a:extLst>
              </p:cNvPr>
              <p:cNvSpPr txBox="1"/>
              <p:nvPr/>
            </p:nvSpPr>
            <p:spPr>
              <a:xfrm>
                <a:off x="1685587" y="5465743"/>
                <a:ext cx="13705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9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1A1702-B37E-AB46-9EC8-39282CDB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587" y="5465743"/>
                <a:ext cx="1370567" cy="523220"/>
              </a:xfrm>
              <a:prstGeom prst="rect">
                <a:avLst/>
              </a:prstGeom>
              <a:blipFill>
                <a:blip r:embed="rId13"/>
                <a:stretch>
                  <a:fillRect l="-1835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AF865C-BD49-0D40-931C-CBFE39CC6A76}"/>
                  </a:ext>
                </a:extLst>
              </p:cNvPr>
              <p:cNvSpPr txBox="1"/>
              <p:nvPr/>
            </p:nvSpPr>
            <p:spPr>
              <a:xfrm>
                <a:off x="1695078" y="6036959"/>
                <a:ext cx="1370567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9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AF865C-BD49-0D40-931C-CBFE39CC6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78" y="6036959"/>
                <a:ext cx="1370567" cy="557204"/>
              </a:xfrm>
              <a:prstGeom prst="rect">
                <a:avLst/>
              </a:prstGeom>
              <a:blipFill>
                <a:blip r:embed="rId14"/>
                <a:stretch>
                  <a:fillRect l="-917" t="-1111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152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Representing 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E229D6-7719-5A4D-977C-DAF6B7E006FA}"/>
                  </a:ext>
                </a:extLst>
              </p:cNvPr>
              <p:cNvSpPr txBox="1"/>
              <p:nvPr/>
            </p:nvSpPr>
            <p:spPr>
              <a:xfrm>
                <a:off x="699370" y="3153409"/>
                <a:ext cx="1184876" cy="3124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𝑎𝑎𝑟𝑜𝑛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h𝑎𝑟𝑟𝑦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𝑝𝑜𝑡𝑡𝑒𝑟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𝑧𝑢𝑙𝑢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𝑈𝑁𝐾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E229D6-7719-5A4D-977C-DAF6B7E00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70" y="3153409"/>
                <a:ext cx="1184876" cy="3124638"/>
              </a:xfrm>
              <a:prstGeom prst="rect">
                <a:avLst/>
              </a:prstGeom>
              <a:blipFill>
                <a:blip r:embed="rId8"/>
                <a:stretch>
                  <a:fillRect b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8F813FF-E8DA-D84D-9068-7736F000DD13}"/>
              </a:ext>
            </a:extLst>
          </p:cNvPr>
          <p:cNvSpPr txBox="1"/>
          <p:nvPr/>
        </p:nvSpPr>
        <p:spPr>
          <a:xfrm>
            <a:off x="699370" y="2637359"/>
            <a:ext cx="122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Vocabulary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AF5-EC00-8247-AB0E-A27C00E6BCB3}"/>
              </a:ext>
            </a:extLst>
          </p:cNvPr>
          <p:cNvSpPr txBox="1"/>
          <p:nvPr/>
        </p:nvSpPr>
        <p:spPr>
          <a:xfrm>
            <a:off x="1910767" y="31611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82485-8BFC-A241-9F9D-8E90BB2939F5}"/>
              </a:ext>
            </a:extLst>
          </p:cNvPr>
          <p:cNvSpPr txBox="1"/>
          <p:nvPr/>
        </p:nvSpPr>
        <p:spPr>
          <a:xfrm>
            <a:off x="1910767" y="33611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04B71-3F48-944A-9AFE-EC734A564F29}"/>
              </a:ext>
            </a:extLst>
          </p:cNvPr>
          <p:cNvSpPr txBox="1"/>
          <p:nvPr/>
        </p:nvSpPr>
        <p:spPr>
          <a:xfrm>
            <a:off x="6364964" y="395005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367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59D4B2-2A0B-8846-A345-AF3BE5E13B1E}"/>
              </a:ext>
            </a:extLst>
          </p:cNvPr>
          <p:cNvSpPr txBox="1"/>
          <p:nvPr/>
        </p:nvSpPr>
        <p:spPr>
          <a:xfrm>
            <a:off x="1872456" y="600121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5EF8AA-93C3-6141-823F-EBA88245C193}"/>
              </a:ext>
            </a:extLst>
          </p:cNvPr>
          <p:cNvSpPr txBox="1"/>
          <p:nvPr/>
        </p:nvSpPr>
        <p:spPr>
          <a:xfrm>
            <a:off x="1882638" y="495228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6830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E039E-7CFE-754F-B557-172A195762B1}"/>
              </a:ext>
            </a:extLst>
          </p:cNvPr>
          <p:cNvSpPr txBox="1"/>
          <p:nvPr/>
        </p:nvSpPr>
        <p:spPr>
          <a:xfrm>
            <a:off x="1866903" y="54766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9995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10E92-B034-5846-8A4A-5FD2771274C5}"/>
              </a:ext>
            </a:extLst>
          </p:cNvPr>
          <p:cNvSpPr txBox="1"/>
          <p:nvPr/>
        </p:nvSpPr>
        <p:spPr>
          <a:xfrm>
            <a:off x="1875575" y="444778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C111FA-B372-AD4B-86FD-37067E6768BD}"/>
                  </a:ext>
                </a:extLst>
              </p:cNvPr>
              <p:cNvSpPr txBox="1"/>
              <p:nvPr/>
            </p:nvSpPr>
            <p:spPr>
              <a:xfrm>
                <a:off x="3541963" y="3116969"/>
                <a:ext cx="387607" cy="2627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C111FA-B372-AD4B-86FD-37067E676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963" y="3116969"/>
                <a:ext cx="387607" cy="2627129"/>
              </a:xfrm>
              <a:prstGeom prst="rect">
                <a:avLst/>
              </a:prstGeom>
              <a:blipFill>
                <a:blip r:embed="rId9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4D78C5A-332F-8345-82D7-E269CFA33229}"/>
              </a:ext>
            </a:extLst>
          </p:cNvPr>
          <p:cNvSpPr txBox="1"/>
          <p:nvPr/>
        </p:nvSpPr>
        <p:spPr>
          <a:xfrm>
            <a:off x="3976442" y="415581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0FDC1D-F81C-D842-A32D-ED6C01356772}"/>
                  </a:ext>
                </a:extLst>
              </p:cNvPr>
              <p:cNvSpPr txBox="1"/>
              <p:nvPr/>
            </p:nvSpPr>
            <p:spPr>
              <a:xfrm>
                <a:off x="4784419" y="3126536"/>
                <a:ext cx="387607" cy="2627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0FDC1D-F81C-D842-A32D-ED6C01356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419" y="3126536"/>
                <a:ext cx="387607" cy="2627129"/>
              </a:xfrm>
              <a:prstGeom prst="rect">
                <a:avLst/>
              </a:prstGeom>
              <a:blipFill>
                <a:blip r:embed="rId10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BCBB63E-BEF4-6243-900C-3EF2C8496F03}"/>
              </a:ext>
            </a:extLst>
          </p:cNvPr>
          <p:cNvSpPr txBox="1"/>
          <p:nvPr/>
        </p:nvSpPr>
        <p:spPr>
          <a:xfrm>
            <a:off x="5125801" y="442375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6830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B593E9-7552-0B4A-B312-55F18FCB4542}"/>
                  </a:ext>
                </a:extLst>
              </p:cNvPr>
              <p:cNvSpPr txBox="1"/>
              <p:nvPr/>
            </p:nvSpPr>
            <p:spPr>
              <a:xfrm>
                <a:off x="6004971" y="3126536"/>
                <a:ext cx="387607" cy="2627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B593E9-7552-0B4A-B312-55F18FCB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71" y="3126536"/>
                <a:ext cx="387607" cy="2627129"/>
              </a:xfrm>
              <a:prstGeom prst="rect">
                <a:avLst/>
              </a:prstGeom>
              <a:blipFill>
                <a:blip r:embed="rId11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AC7B21A-CAFB-3249-A81A-6C7214E88605}"/>
              </a:ext>
            </a:extLst>
          </p:cNvPr>
          <p:cNvSpPr txBox="1"/>
          <p:nvPr/>
        </p:nvSpPr>
        <p:spPr>
          <a:xfrm>
            <a:off x="2036646" y="403929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367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68F2C4-B0EF-6A40-BC12-75D054E84048}"/>
              </a:ext>
            </a:extLst>
          </p:cNvPr>
          <p:cNvCxnSpPr/>
          <p:nvPr/>
        </p:nvCxnSpPr>
        <p:spPr>
          <a:xfrm>
            <a:off x="2554941" y="2400994"/>
            <a:ext cx="878541" cy="85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491B7B-CA90-2849-ABA6-9B6CBA5DA784}"/>
              </a:ext>
            </a:extLst>
          </p:cNvPr>
          <p:cNvCxnSpPr/>
          <p:nvPr/>
        </p:nvCxnSpPr>
        <p:spPr>
          <a:xfrm>
            <a:off x="3786598" y="2377614"/>
            <a:ext cx="878541" cy="85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78AC36-91A8-5843-951B-8C194EEE31C3}"/>
              </a:ext>
            </a:extLst>
          </p:cNvPr>
          <p:cNvCxnSpPr/>
          <p:nvPr/>
        </p:nvCxnSpPr>
        <p:spPr>
          <a:xfrm>
            <a:off x="4991663" y="2337436"/>
            <a:ext cx="878541" cy="85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62519E-A020-C546-AD7B-565BA8630EF6}"/>
              </a:ext>
            </a:extLst>
          </p:cNvPr>
          <p:cNvSpPr txBox="1"/>
          <p:nvPr/>
        </p:nvSpPr>
        <p:spPr>
          <a:xfrm>
            <a:off x="6780186" y="6152495"/>
            <a:ext cx="21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ONE-HOT ENCODING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A52E60-0A30-4D41-BE8A-716EBAE06A09}"/>
              </a:ext>
            </a:extLst>
          </p:cNvPr>
          <p:cNvCxnSpPr>
            <a:cxnSpLocks/>
          </p:cNvCxnSpPr>
          <p:nvPr/>
        </p:nvCxnSpPr>
        <p:spPr>
          <a:xfrm>
            <a:off x="7109011" y="4447788"/>
            <a:ext cx="0" cy="1182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0356D09-FBB6-E048-B8E1-31A0962D9F8F}"/>
              </a:ext>
            </a:extLst>
          </p:cNvPr>
          <p:cNvSpPr txBox="1"/>
          <p:nvPr/>
        </p:nvSpPr>
        <p:spPr>
          <a:xfrm>
            <a:off x="6820310" y="414675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B9F901-52B4-FB47-9036-E0E0AFAAB758}"/>
              </a:ext>
            </a:extLst>
          </p:cNvPr>
          <p:cNvCxnSpPr>
            <a:cxnSpLocks/>
          </p:cNvCxnSpPr>
          <p:nvPr/>
        </p:nvCxnSpPr>
        <p:spPr>
          <a:xfrm flipV="1">
            <a:off x="7100046" y="3153409"/>
            <a:ext cx="0" cy="98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723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Why not a standard network?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10796" y="1187673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Oval 5"/>
          <p:cNvSpPr/>
          <p:nvPr/>
        </p:nvSpPr>
        <p:spPr>
          <a:xfrm>
            <a:off x="3811012" y="151356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11012" y="203678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1012" y="338235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73923" y="1474696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80447" y="151285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80447" y="203607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80447" y="338164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043358" y="1473987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34939" y="2807064"/>
            <a:ext cx="85140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342030" y="12992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42030" y="199203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42030" y="352025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856642" y="1469078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56642" y="3381647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62937" y="2209913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837365" y="1295825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37365" y="20348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37365" y="351287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37365" y="277386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764330" y="1616247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64330" y="2217723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64330" y="2849190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64330" y="3542392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80468" y="4598853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Problems: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856" y="5199235"/>
            <a:ext cx="10625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Inputs, outputs can be different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lengths in different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examples.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5856" y="5785063"/>
            <a:ext cx="1098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share features learned across different positions of text. </a:t>
            </a:r>
          </a:p>
        </p:txBody>
      </p:sp>
    </p:spTree>
    <p:extLst>
      <p:ext uri="{BB962C8B-B14F-4D97-AF65-F5344CB8AC3E}">
        <p14:creationId xmlns:p14="http://schemas.microsoft.com/office/powerpoint/2010/main" val="61997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/>
      <p:bldP spid="7" grpId="0" animBg="1"/>
      <p:bldP spid="17" grpId="0" animBg="1"/>
      <p:bldP spid="18" grpId="0" animBg="1"/>
      <p:bldP spid="19" grpId="0" animBg="1"/>
      <p:bldP spid="20" grpId="0"/>
      <p:bldP spid="21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8" grpId="0"/>
      <p:bldP spid="49" grpId="0"/>
      <p:bldP spid="50" grpId="0"/>
      <p:bldP spid="52" grpId="0"/>
      <p:bldP spid="46" grpId="0"/>
      <p:bldP spid="54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Lecture 15 - Recurrent Neural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5053" y="5332512"/>
            <a:ext cx="7318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Roosevelt was a great President.”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053" y="6015514"/>
            <a:ext cx="5265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bears are on sale!”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08898AB-104D-AF4F-9021-0E8FAFB9F4C1}"/>
              </a:ext>
            </a:extLst>
          </p:cNvPr>
          <p:cNvGrpSpPr/>
          <p:nvPr/>
        </p:nvGrpSpPr>
        <p:grpSpPr>
          <a:xfrm>
            <a:off x="86169" y="1411486"/>
            <a:ext cx="8660676" cy="3256080"/>
            <a:chOff x="86169" y="1411486"/>
            <a:chExt cx="8660676" cy="32560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9039A7-4CE6-C549-9092-41A1CA2904F5}"/>
                </a:ext>
              </a:extLst>
            </p:cNvPr>
            <p:cNvGrpSpPr/>
            <p:nvPr/>
          </p:nvGrpSpPr>
          <p:grpSpPr>
            <a:xfrm>
              <a:off x="86169" y="1411486"/>
              <a:ext cx="8660676" cy="3256080"/>
              <a:chOff x="1201782" y="1655554"/>
              <a:chExt cx="9198194" cy="35772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D281227-49E4-C848-968F-177AB05A9EFA}"/>
                  </a:ext>
                </a:extLst>
              </p:cNvPr>
              <p:cNvGrpSpPr/>
              <p:nvPr/>
            </p:nvGrpSpPr>
            <p:grpSpPr>
              <a:xfrm>
                <a:off x="1201782" y="1655554"/>
                <a:ext cx="9198194" cy="3577290"/>
                <a:chOff x="1201782" y="610526"/>
                <a:chExt cx="9198194" cy="3577290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21BBA93-3D4B-2F41-AE81-A18164C93FD6}"/>
                    </a:ext>
                  </a:extLst>
                </p:cNvPr>
                <p:cNvGrpSpPr/>
                <p:nvPr/>
              </p:nvGrpSpPr>
              <p:grpSpPr>
                <a:xfrm>
                  <a:off x="1201782" y="610526"/>
                  <a:ext cx="9198194" cy="3577290"/>
                  <a:chOff x="182880" y="479897"/>
                  <a:chExt cx="9198194" cy="357729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9A92538B-78ED-2E4D-BA07-07AB784467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880" y="1904146"/>
                        <a:ext cx="9054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2880" y="1904146"/>
                        <a:ext cx="905441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4C457860-8E89-B34F-8D5E-1EE7E50F9355}"/>
                      </a:ext>
                    </a:extLst>
                  </p:cNvPr>
                  <p:cNvGrpSpPr/>
                  <p:nvPr/>
                </p:nvGrpSpPr>
                <p:grpSpPr>
                  <a:xfrm>
                    <a:off x="1846722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B2F633ED-FE73-CA4D-8A85-178DC99D0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26DEA203-601B-384E-88A6-64AEA433D5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3CC68719-014C-D841-A41A-0A2F8A0BCA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E79B93F6-E940-B342-8831-E3CCC8AE4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2928A5A9-34AC-904F-83D1-BA3423ECF0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F378A897-14A4-794E-82AD-207B687BBABB}"/>
                      </a:ext>
                    </a:extLst>
                  </p:cNvPr>
                  <p:cNvCxnSpPr/>
                  <p:nvPr/>
                </p:nvCxnSpPr>
                <p:spPr>
                  <a:xfrm>
                    <a:off x="1088321" y="215662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591E63F-9967-4545-BA89-8E5A5973F5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80574" y="3595522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2" name="TextBox 10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0574" y="3595522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1DB9B317-B295-1941-9B3C-8FC10D37A23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44396" y="479897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44396" y="479897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709" t="-4348" b="-1884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71AED58D-47D9-5B4E-B4FB-E5F2201A077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61507" y="1638036"/>
                        <a:ext cx="9054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61507" y="1638036"/>
                        <a:ext cx="905441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4E18F889-3705-734A-82E4-B336F66146F9}"/>
                      </a:ext>
                    </a:extLst>
                  </p:cNvPr>
                  <p:cNvGrpSpPr/>
                  <p:nvPr/>
                </p:nvGrpSpPr>
                <p:grpSpPr>
                  <a:xfrm>
                    <a:off x="3233380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3DD48B77-3741-4D47-9309-EDE5C7DF4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0BE7C2A8-84E9-BF4B-993F-F30154E61A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9B28BFE-2271-664C-8028-359406617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E770E553-D80A-5B44-B5C9-DFF8AF44D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D09B9992-435F-7F4C-B6B4-752C4643E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ED0D9F00-EEEA-AD4B-B4F3-CCC46C3F4CE2}"/>
                      </a:ext>
                    </a:extLst>
                  </p:cNvPr>
                  <p:cNvCxnSpPr/>
                  <p:nvPr/>
                </p:nvCxnSpPr>
                <p:spPr>
                  <a:xfrm>
                    <a:off x="2474979" y="215662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B27D7C39-D836-EE45-B3D8-623AADFD34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67232" y="3595521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7" name="TextBox 10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67232" y="3595521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95CC831-9AE2-0944-A83B-71887EE7E7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31054" y="479897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8" name="TextBox 10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31054" y="479897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709" t="-4348" b="-1884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8B9AC97-A6E1-A543-810D-98587F61E0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35177" y="1659677"/>
                        <a:ext cx="9054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35177" y="1659677"/>
                        <a:ext cx="905441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2818A23-6D81-CE41-9602-E9785E2CF1FB}"/>
                      </a:ext>
                    </a:extLst>
                  </p:cNvPr>
                  <p:cNvGrpSpPr/>
                  <p:nvPr/>
                </p:nvGrpSpPr>
                <p:grpSpPr>
                  <a:xfrm>
                    <a:off x="4707050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8EB7EB2B-C796-2242-B23C-C58E0A11EA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A354D3-4EF8-714D-A71F-DE672F562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36A74797-A15F-014D-A19E-0C4B010C60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B8DEFEB5-795E-D041-AF84-837FABC5A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7DCD80DE-B940-3D45-A6A1-B439106814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7084FC33-BDC2-C345-8875-B33B5A159E3E}"/>
                      </a:ext>
                    </a:extLst>
                  </p:cNvPr>
                  <p:cNvCxnSpPr/>
                  <p:nvPr/>
                </p:nvCxnSpPr>
                <p:spPr>
                  <a:xfrm>
                    <a:off x="3948649" y="215662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7DFE1235-D122-A54B-A955-A73AB64E76B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48981" y="3595520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2" name="TextBox 11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48981" y="3595520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95D7FDA6-E227-F847-B418-1C5C714466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04724" y="501538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3" name="TextBox 11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04724" y="501538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 t="-4348" b="-1884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626A2956-0593-5444-B6CD-9CA53C8FA65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54668" y="1609118"/>
                        <a:ext cx="130131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054668" y="1609118"/>
                        <a:ext cx="1301318" cy="461665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61CCF9A-71AC-EB40-845C-BF20578CB839}"/>
                      </a:ext>
                    </a:extLst>
                  </p:cNvPr>
                  <p:cNvGrpSpPr/>
                  <p:nvPr/>
                </p:nvGrpSpPr>
                <p:grpSpPr>
                  <a:xfrm>
                    <a:off x="8458312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FF7DBC64-A84A-0C40-91B6-CEC8BB07ED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E51A1985-379A-7244-8CA0-CAE67C91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6C518F9C-F72B-6043-8450-649E62230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C09A73B-B31A-514E-B77A-45C7A3FB78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9C743622-1C23-9243-9403-9D583925C8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AB7C209C-CF76-3341-B566-DFCA0F7FFA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40899" y="3595520"/>
                        <a:ext cx="100925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7" name="TextBox 1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40899" y="3595520"/>
                        <a:ext cx="1009251" cy="461665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D1470D33-C91B-8D41-95B8-E3FAA58C5C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55986" y="479897"/>
                        <a:ext cx="1025088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8" name="TextBox 1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55986" y="479897"/>
                        <a:ext cx="1025088" cy="468783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l="-1266" t="-2857" b="-1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C041BE3D-8EB0-F244-9CBE-DA301350331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26710" y="1882473"/>
                        <a:ext cx="574195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26710" y="1882473"/>
                        <a:ext cx="574195" cy="523220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ADD3F112-0C9E-EC41-95BD-81C55DB0B68A}"/>
                    </a:ext>
                  </a:extLst>
                </p:cNvPr>
                <p:cNvCxnSpPr/>
                <p:nvPr/>
              </p:nvCxnSpPr>
              <p:spPr>
                <a:xfrm flipH="1" flipV="1">
                  <a:off x="3031993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E0C054E3-B12C-DB46-947B-26D69A8FD704}"/>
                    </a:ext>
                  </a:extLst>
                </p:cNvPr>
                <p:cNvCxnSpPr/>
                <p:nvPr/>
              </p:nvCxnSpPr>
              <p:spPr>
                <a:xfrm flipH="1" flipV="1">
                  <a:off x="5884096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9F84053-C935-9242-AE38-004DB07649B3}"/>
                    </a:ext>
                  </a:extLst>
                </p:cNvPr>
                <p:cNvCxnSpPr/>
                <p:nvPr/>
              </p:nvCxnSpPr>
              <p:spPr>
                <a:xfrm flipH="1" flipV="1">
                  <a:off x="4453338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7481CEC7-D35C-ED4D-AD26-CD47EEB63BB2}"/>
                    </a:ext>
                  </a:extLst>
                </p:cNvPr>
                <p:cNvCxnSpPr/>
                <p:nvPr/>
              </p:nvCxnSpPr>
              <p:spPr>
                <a:xfrm flipH="1" flipV="1">
                  <a:off x="9664427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B743B3D-07A2-7845-812A-03CC6DFFFC87}"/>
                    </a:ext>
                  </a:extLst>
                </p:cNvPr>
                <p:cNvCxnSpPr/>
                <p:nvPr/>
              </p:nvCxnSpPr>
              <p:spPr>
                <a:xfrm>
                  <a:off x="6286402" y="2287249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7F65DC9-0AD7-5940-8EC7-97E7B83CC76D}"/>
                  </a:ext>
                </a:extLst>
              </p:cNvPr>
              <p:cNvCxnSpPr/>
              <p:nvPr/>
            </p:nvCxnSpPr>
            <p:spPr>
              <a:xfrm flipH="1" flipV="1">
                <a:off x="3018150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7048EA9-D126-EA41-B681-38308F249878}"/>
                  </a:ext>
                </a:extLst>
              </p:cNvPr>
              <p:cNvCxnSpPr/>
              <p:nvPr/>
            </p:nvCxnSpPr>
            <p:spPr>
              <a:xfrm flipH="1" flipV="1">
                <a:off x="5870253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19C4064-02F1-6640-B2E8-C37B43D4E010}"/>
                  </a:ext>
                </a:extLst>
              </p:cNvPr>
              <p:cNvCxnSpPr/>
              <p:nvPr/>
            </p:nvCxnSpPr>
            <p:spPr>
              <a:xfrm flipH="1" flipV="1">
                <a:off x="4439495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86C6AD-1EE9-2E46-B2B8-4E279F5F98D1}"/>
                  </a:ext>
                </a:extLst>
              </p:cNvPr>
              <p:cNvCxnSpPr/>
              <p:nvPr/>
            </p:nvCxnSpPr>
            <p:spPr>
              <a:xfrm flipH="1" flipV="1">
                <a:off x="9650584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66913FD-3E10-524A-832D-E9CFD4195E3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74" y="2970644"/>
              <a:ext cx="57566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1719076-E077-7E40-971E-2BBECC72AC0D}"/>
              </a:ext>
            </a:extLst>
          </p:cNvPr>
          <p:cNvGrpSpPr/>
          <p:nvPr/>
        </p:nvGrpSpPr>
        <p:grpSpPr>
          <a:xfrm>
            <a:off x="9831589" y="3188837"/>
            <a:ext cx="1782108" cy="3297532"/>
            <a:chOff x="9831589" y="2659918"/>
            <a:chExt cx="1782108" cy="329753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B3623F4-9084-3A4E-9321-F43F5BF5BD4F}"/>
                </a:ext>
              </a:extLst>
            </p:cNvPr>
            <p:cNvGrpSpPr/>
            <p:nvPr/>
          </p:nvGrpSpPr>
          <p:grpSpPr>
            <a:xfrm>
              <a:off x="9831589" y="2659918"/>
              <a:ext cx="1782108" cy="3297532"/>
              <a:chOff x="9824488" y="2672500"/>
              <a:chExt cx="1782108" cy="329753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77A323-1238-EA4B-8A02-2B1051A02DCF}"/>
                  </a:ext>
                </a:extLst>
              </p:cNvPr>
              <p:cNvSpPr/>
              <p:nvPr/>
            </p:nvSpPr>
            <p:spPr>
              <a:xfrm>
                <a:off x="10123352" y="3483997"/>
                <a:ext cx="352547" cy="14953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65C24EF4-46F8-CB49-8274-CCEC480B580D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488" y="5508367"/>
                    <a:ext cx="88229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65C24EF4-46F8-CB49-8274-CCEC480B58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24488" y="5508367"/>
                    <a:ext cx="882293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4A3E9C2-D8C2-0940-9A1D-1525AED5879C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7006" y="2672500"/>
                    <a:ext cx="88851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4A3E9C2-D8C2-0940-9A1D-1525AED587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7006" y="2672500"/>
                    <a:ext cx="888513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C33DFA8-F90C-8A41-B8F6-9E331C1EF540}"/>
                  </a:ext>
                </a:extLst>
              </p:cNvPr>
              <p:cNvCxnSpPr/>
              <p:nvPr/>
            </p:nvCxnSpPr>
            <p:spPr>
              <a:xfrm flipH="1" flipV="1">
                <a:off x="10299625" y="5053605"/>
                <a:ext cx="0" cy="33291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5C79AC5-3C19-4248-B5A7-BB38A7EBFE5F}"/>
                  </a:ext>
                </a:extLst>
              </p:cNvPr>
              <p:cNvCxnSpPr/>
              <p:nvPr/>
            </p:nvCxnSpPr>
            <p:spPr>
              <a:xfrm flipH="1" flipV="1">
                <a:off x="10286591" y="3092711"/>
                <a:ext cx="0" cy="33291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907B725-08AC-E34F-B98C-3064C49D14FA}"/>
                  </a:ext>
                </a:extLst>
              </p:cNvPr>
              <p:cNvSpPr/>
              <p:nvPr/>
            </p:nvSpPr>
            <p:spPr>
              <a:xfrm>
                <a:off x="10150721" y="3528712"/>
                <a:ext cx="293104" cy="281724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1168393-CCA2-5148-A174-587942E1778C}"/>
                  </a:ext>
                </a:extLst>
              </p:cNvPr>
              <p:cNvSpPr/>
              <p:nvPr/>
            </p:nvSpPr>
            <p:spPr>
              <a:xfrm>
                <a:off x="10150721" y="3896282"/>
                <a:ext cx="293104" cy="281724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E22D34-47D0-114C-BD12-3FBBCE76F2AA}"/>
                  </a:ext>
                </a:extLst>
              </p:cNvPr>
              <p:cNvSpPr/>
              <p:nvPr/>
            </p:nvSpPr>
            <p:spPr>
              <a:xfrm>
                <a:off x="10150721" y="4631422"/>
                <a:ext cx="293104" cy="281724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6BDCFB4-B1DB-FD42-B90A-386DE5961221}"/>
                  </a:ext>
                </a:extLst>
              </p:cNvPr>
              <p:cNvSpPr/>
              <p:nvPr/>
            </p:nvSpPr>
            <p:spPr>
              <a:xfrm>
                <a:off x="10150721" y="4263852"/>
                <a:ext cx="293104" cy="281724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8B955E7-287F-104F-AD5B-05175738C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9598" y="3792591"/>
                <a:ext cx="557791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A0C36F4-E112-6C47-B1CA-D9BBA9FC2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4887" y="3792591"/>
                <a:ext cx="0" cy="454762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171228D5-876A-214C-9D12-A7A0FB654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725586" y="4259484"/>
                    <a:ext cx="88101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171228D5-876A-214C-9D12-A7A0FB6549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25586" y="4259484"/>
                    <a:ext cx="881010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2054585-2A14-3C40-9864-A84DABA36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6699" y="4228665"/>
              <a:ext cx="5260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208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Lecture 15 - Forward 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0995" y="1260947"/>
            <a:ext cx="8660675" cy="3256080"/>
            <a:chOff x="1201782" y="1655554"/>
            <a:chExt cx="9198194" cy="3577290"/>
          </a:xfrm>
        </p:grpSpPr>
        <p:grpSp>
          <p:nvGrpSpPr>
            <p:cNvPr id="13" name="Group 12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" name="Group 4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" name="Group 2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 39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0F82F19-7542-7241-84C8-BF6E75DFAF77}"/>
                  </a:ext>
                </a:extLst>
              </p:cNvPr>
              <p:cNvSpPr txBox="1"/>
              <p:nvPr/>
            </p:nvSpPr>
            <p:spPr>
              <a:xfrm>
                <a:off x="1047676" y="5416869"/>
                <a:ext cx="53728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0F82F19-7542-7241-84C8-BF6E75DFA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76" y="5416869"/>
                <a:ext cx="5372817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8E9ABA-8C57-0A4E-B98C-2FF5906A6F65}"/>
                  </a:ext>
                </a:extLst>
              </p:cNvPr>
              <p:cNvSpPr txBox="1"/>
              <p:nvPr/>
            </p:nvSpPr>
            <p:spPr>
              <a:xfrm>
                <a:off x="1086716" y="5992742"/>
                <a:ext cx="357687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8E9ABA-8C57-0A4E-B98C-2FF5906A6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16" y="5992742"/>
                <a:ext cx="3576877" cy="493790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495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Lecture 15 – Loss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0995" y="1260947"/>
            <a:ext cx="8660675" cy="3256080"/>
            <a:chOff x="1201782" y="1655554"/>
            <a:chExt cx="9198194" cy="3577290"/>
          </a:xfrm>
        </p:grpSpPr>
        <p:grpSp>
          <p:nvGrpSpPr>
            <p:cNvPr id="13" name="Group 12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" name="Group 4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" name="Group 2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 39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7C4DFB-15D4-7F47-BA35-52C41F5BE6A0}"/>
                  </a:ext>
                </a:extLst>
              </p:cNvPr>
              <p:cNvSpPr txBox="1"/>
              <p:nvPr/>
            </p:nvSpPr>
            <p:spPr>
              <a:xfrm>
                <a:off x="514869" y="5069224"/>
                <a:ext cx="94459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−(1−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⁡(1−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7C4DFB-15D4-7F47-BA35-52C41F5B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69" y="5069224"/>
                <a:ext cx="9445983" cy="430887"/>
              </a:xfrm>
              <a:prstGeom prst="rect">
                <a:avLst/>
              </a:prstGeom>
              <a:blipFill>
                <a:blip r:embed="rId15"/>
                <a:stretch>
                  <a:fillRect l="-403" t="-14286" r="-806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45D8878-DA83-E849-8C7E-E54E7481A832}"/>
                  </a:ext>
                </a:extLst>
              </p:cNvPr>
              <p:cNvSpPr txBox="1"/>
              <p:nvPr/>
            </p:nvSpPr>
            <p:spPr>
              <a:xfrm>
                <a:off x="514869" y="5562671"/>
                <a:ext cx="4895636" cy="1256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45D8878-DA83-E849-8C7E-E54E7481A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69" y="5562671"/>
                <a:ext cx="4895636" cy="1256947"/>
              </a:xfrm>
              <a:prstGeom prst="rect">
                <a:avLst/>
              </a:prstGeom>
              <a:blipFill>
                <a:blip r:embed="rId16"/>
                <a:stretch>
                  <a:fillRect l="-1036" t="-106000" b="-16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87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69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>
                <a:latin typeface="+mj-lt"/>
              </a:rPr>
              <a:t>Lesson 15 - Summary of RNN types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82488" y="1293952"/>
            <a:ext cx="2322419" cy="2502003"/>
            <a:chOff x="282488" y="1293952"/>
            <a:chExt cx="2322419" cy="2502003"/>
          </a:xfrm>
        </p:grpSpPr>
        <p:grpSp>
          <p:nvGrpSpPr>
            <p:cNvPr id="22" name="Group 21"/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Rectangle 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06717" y="1369667"/>
            <a:ext cx="4256332" cy="2440408"/>
            <a:chOff x="3306717" y="1369667"/>
            <a:chExt cx="4256332" cy="2440408"/>
          </a:xfrm>
        </p:grpSpPr>
        <p:sp>
          <p:nvSpPr>
            <p:cNvPr id="26" name="TextBox 25"/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Rectangle 86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7706982" y="1420406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148" name="Group 147"/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8" name="TextBox 137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Straight Arrow Connector 144"/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55214" y="4053474"/>
            <a:ext cx="6159907" cy="2518879"/>
            <a:chOff x="302642" y="4100392"/>
            <a:chExt cx="6693510" cy="2518879"/>
          </a:xfrm>
        </p:grpSpPr>
        <p:grpSp>
          <p:nvGrpSpPr>
            <p:cNvPr id="6" name="Group 5"/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/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1" name="Straight Arrow Connector 110"/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2" name="TextBox 111"/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Arrow Connector 104"/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Arrow Connector 119"/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1" name="Straight Arrow Connector 150"/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2" name="Straight Arrow Connector 161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Straight Arrow Connector 163"/>
          <p:cNvCxnSpPr/>
          <p:nvPr/>
        </p:nvCxnSpPr>
        <p:spPr>
          <a:xfrm flipV="1">
            <a:off x="6284908" y="2561779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14:cNvPr>
              <p14:cNvContentPartPr/>
              <p14:nvPr/>
            </p14:nvContentPartPr>
            <p14:xfrm>
              <a:off x="380880" y="1987560"/>
              <a:ext cx="952920" cy="45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1520" y="1978200"/>
                <a:ext cx="9716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14:cNvPr>
              <p14:cNvContentPartPr/>
              <p14:nvPr/>
            </p14:nvContentPartPr>
            <p14:xfrm>
              <a:off x="4336920" y="6153120"/>
              <a:ext cx="889560" cy="33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27560" y="6143760"/>
                <a:ext cx="908280" cy="3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8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What is language modelling?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1" y="1139111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Speech recognition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02379" y="1774837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pair salad.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2379" y="247869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pear salad.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602379" y="3182547"/>
                <a:ext cx="64540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pair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3.2 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𝑥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10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−13</m:t>
                        </m:r>
                      </m:sup>
                    </m:sSup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182547"/>
                <a:ext cx="6454075" cy="523220"/>
              </a:xfrm>
              <a:prstGeom prst="rect">
                <a:avLst/>
              </a:prstGeom>
              <a:blipFill>
                <a:blip r:embed="rId3"/>
                <a:stretch>
                  <a:fillRect l="-393" t="-238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02379" y="3947958"/>
                <a:ext cx="6511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pear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5.7 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𝑥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10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−10</m:t>
                        </m:r>
                      </m:sup>
                    </m:sSup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947958"/>
                <a:ext cx="6511783" cy="523220"/>
              </a:xfrm>
              <a:prstGeom prst="rect">
                <a:avLst/>
              </a:prstGeom>
              <a:blipFill>
                <a:blip r:embed="rId4"/>
                <a:stretch>
                  <a:fillRect l="-38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04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14 - Neural style transfer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76385" y="6559203"/>
            <a:ext cx="3861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[Images generated by Justin Johnson]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894" y="1181827"/>
            <a:ext cx="2522911" cy="19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607"/>
          <a:stretch/>
        </p:blipFill>
        <p:spPr>
          <a:xfrm>
            <a:off x="242814" y="1180456"/>
            <a:ext cx="2522911" cy="1999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607" y="1180455"/>
            <a:ext cx="2522911" cy="1998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5290" y="1180454"/>
            <a:ext cx="2522911" cy="1998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1409" y="3871466"/>
            <a:ext cx="2522911" cy="19999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321" y="320308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22669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25915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86048" y="32030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48120" y="5842699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201409" y="5851783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7" name="Right Brace 66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Brace 67"/>
          <p:cNvSpPr/>
          <p:nvPr/>
        </p:nvSpPr>
        <p:spPr>
          <a:xfrm rot="5400000">
            <a:off x="9356620" y="2119670"/>
            <a:ext cx="212491" cy="3120886"/>
          </a:xfrm>
          <a:prstGeom prst="rightBrace">
            <a:avLst>
              <a:gd name="adj1" fmla="val 8333"/>
              <a:gd name="adj2" fmla="val 495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6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2" grpId="0"/>
      <p:bldP spid="63" grpId="0"/>
      <p:bldP spid="64" grpId="0"/>
      <p:bldP spid="65" grpId="0"/>
      <p:bldP spid="66" grpId="0"/>
      <p:bldP spid="67" grpId="0" animBg="1"/>
      <p:bldP spid="6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>
                <a:latin typeface="+mj-lt"/>
              </a:rPr>
              <a:t>Lesson 15 – Building Language models with an RNN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423" y="1259859"/>
            <a:ext cx="699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large corpus of english text.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423" y="5232062"/>
            <a:ext cx="1052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The Egyptian Mau is a bread of cat. &lt;EOS&gt;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624DA9-7590-AB43-9317-BBD96A0D2E2A}"/>
              </a:ext>
            </a:extLst>
          </p:cNvPr>
          <p:cNvGrpSpPr/>
          <p:nvPr/>
        </p:nvGrpSpPr>
        <p:grpSpPr>
          <a:xfrm>
            <a:off x="1052423" y="3153627"/>
            <a:ext cx="10833415" cy="1284762"/>
            <a:chOff x="1052423" y="3153627"/>
            <a:chExt cx="10833415" cy="1284762"/>
          </a:xfrm>
        </p:grpSpPr>
        <p:sp>
          <p:nvSpPr>
            <p:cNvPr id="8" name="TextBox 7"/>
            <p:cNvSpPr txBox="1"/>
            <p:nvPr/>
          </p:nvSpPr>
          <p:spPr>
            <a:xfrm>
              <a:off x="1052423" y="3153627"/>
              <a:ext cx="10833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Century Schoolbook" charset="0"/>
                  <a:ea typeface="Century Schoolbook" charset="0"/>
                  <a:cs typeface="Century Schoolbook" charset="0"/>
                </a:rPr>
                <a:t>Cats average 15 hours of sleep a day. &lt;EOS&gt;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BF0F77-5B1E-6E4F-86BA-2E800EF02CEE}"/>
                    </a:ext>
                  </a:extLst>
                </p:cNvPr>
                <p:cNvSpPr txBox="1"/>
                <p:nvPr/>
              </p:nvSpPr>
              <p:spPr>
                <a:xfrm>
                  <a:off x="1242781" y="4038279"/>
                  <a:ext cx="8999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BF0F77-5B1E-6E4F-86BA-2E800EF02C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781" y="4038279"/>
                  <a:ext cx="899918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4AAA8A6-A78E-7B42-924B-CEB1DECA8AB8}"/>
                    </a:ext>
                  </a:extLst>
                </p:cNvPr>
                <p:cNvSpPr txBox="1"/>
                <p:nvPr/>
              </p:nvSpPr>
              <p:spPr>
                <a:xfrm>
                  <a:off x="2696711" y="3960337"/>
                  <a:ext cx="807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4AAA8A6-A78E-7B42-924B-CEB1DECA8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711" y="3960337"/>
                  <a:ext cx="807337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28FE659-BF78-E640-98F4-B7E905D5411C}"/>
                    </a:ext>
                  </a:extLst>
                </p:cNvPr>
                <p:cNvSpPr txBox="1"/>
                <p:nvPr/>
              </p:nvSpPr>
              <p:spPr>
                <a:xfrm>
                  <a:off x="4086733" y="4008856"/>
                  <a:ext cx="807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28FE659-BF78-E640-98F4-B7E905D54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733" y="4008856"/>
                  <a:ext cx="807337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5AFF071-D040-084D-8590-4DEB1FE0BF01}"/>
                    </a:ext>
                  </a:extLst>
                </p:cNvPr>
                <p:cNvSpPr txBox="1"/>
                <p:nvPr/>
              </p:nvSpPr>
              <p:spPr>
                <a:xfrm>
                  <a:off x="7228045" y="3978186"/>
                  <a:ext cx="807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6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5AFF071-D040-084D-8590-4DEB1FE0B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045" y="3978186"/>
                  <a:ext cx="807337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558CC0-6052-6B40-8554-63E347E67315}"/>
                    </a:ext>
                  </a:extLst>
                </p:cNvPr>
                <p:cNvSpPr txBox="1"/>
                <p:nvPr/>
              </p:nvSpPr>
              <p:spPr>
                <a:xfrm>
                  <a:off x="10226605" y="3953494"/>
                  <a:ext cx="8009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9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558CC0-6052-6B40-8554-63E347E673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6605" y="3953494"/>
                  <a:ext cx="80092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255AF5F-5DC4-F04E-83BF-13B328660FA9}"/>
                    </a:ext>
                  </a:extLst>
                </p:cNvPr>
                <p:cNvSpPr txBox="1"/>
                <p:nvPr/>
              </p:nvSpPr>
              <p:spPr>
                <a:xfrm>
                  <a:off x="5216503" y="3960337"/>
                  <a:ext cx="807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4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255AF5F-5DC4-F04E-83BF-13B328660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503" y="3960337"/>
                  <a:ext cx="80733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7D6EE24-5A39-6F4A-8FF8-B8EFA380FADB}"/>
                    </a:ext>
                  </a:extLst>
                </p:cNvPr>
                <p:cNvSpPr txBox="1"/>
                <p:nvPr/>
              </p:nvSpPr>
              <p:spPr>
                <a:xfrm>
                  <a:off x="6210615" y="3960337"/>
                  <a:ext cx="807337" cy="403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5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7D6EE24-5A39-6F4A-8FF8-B8EFA380F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615" y="3960337"/>
                  <a:ext cx="807337" cy="403637"/>
                </a:xfrm>
                <a:prstGeom prst="rect">
                  <a:avLst/>
                </a:prstGeom>
                <a:blipFill>
                  <a:blip r:embed="rId9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1B07E01-967D-BD40-A208-9DAD718896CF}"/>
                    </a:ext>
                  </a:extLst>
                </p:cNvPr>
                <p:cNvSpPr txBox="1"/>
                <p:nvPr/>
              </p:nvSpPr>
              <p:spPr>
                <a:xfrm>
                  <a:off x="8102723" y="3978932"/>
                  <a:ext cx="807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7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1B07E01-967D-BD40-A208-9DAD71889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723" y="3978932"/>
                  <a:ext cx="807337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379656D-5C02-6441-86F5-80F4BD04B37E}"/>
                    </a:ext>
                  </a:extLst>
                </p:cNvPr>
                <p:cNvSpPr txBox="1"/>
                <p:nvPr/>
              </p:nvSpPr>
              <p:spPr>
                <a:xfrm>
                  <a:off x="8910060" y="3962100"/>
                  <a:ext cx="807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8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379656D-5C02-6441-86F5-80F4BD04B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0060" y="3962100"/>
                  <a:ext cx="807337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4D4542-B490-4545-88D8-97EACFE8EF0B}"/>
              </a:ext>
            </a:extLst>
          </p:cNvPr>
          <p:cNvSpPr txBox="1"/>
          <p:nvPr/>
        </p:nvSpPr>
        <p:spPr>
          <a:xfrm>
            <a:off x="4193426" y="5939948"/>
            <a:ext cx="1620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&lt;UNK&gt;</a:t>
            </a:r>
          </a:p>
        </p:txBody>
      </p:sp>
    </p:spTree>
    <p:extLst>
      <p:ext uri="{BB962C8B-B14F-4D97-AF65-F5344CB8AC3E}">
        <p14:creationId xmlns:p14="http://schemas.microsoft.com/office/powerpoint/2010/main" val="4042449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3B98-C515-BE4B-885E-27B34112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Lesson 15 – RNN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1A2017-38CD-F94F-8563-C1434E12792B}"/>
              </a:ext>
            </a:extLst>
          </p:cNvPr>
          <p:cNvGrpSpPr/>
          <p:nvPr/>
        </p:nvGrpSpPr>
        <p:grpSpPr>
          <a:xfrm>
            <a:off x="1010749" y="1829891"/>
            <a:ext cx="8429862" cy="2340046"/>
            <a:chOff x="1272484" y="1663096"/>
            <a:chExt cx="8690763" cy="25251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537266F-6BD3-684C-94AF-95A4B7C5046F}"/>
                    </a:ext>
                  </a:extLst>
                </p:cNvPr>
                <p:cNvSpPr txBox="1"/>
                <p:nvPr/>
              </p:nvSpPr>
              <p:spPr>
                <a:xfrm>
                  <a:off x="1272484" y="2668354"/>
                  <a:ext cx="1080413" cy="399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537266F-6BD3-684C-94AF-95A4B7C50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2484" y="2668354"/>
                  <a:ext cx="1080413" cy="39937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A7DD92-B913-5640-8B27-CF5DD6FBE6D5}"/>
                </a:ext>
              </a:extLst>
            </p:cNvPr>
            <p:cNvSpPr/>
            <p:nvPr/>
          </p:nvSpPr>
          <p:spPr>
            <a:xfrm>
              <a:off x="2921237" y="2593791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019D62A-BDF3-684D-8B75-087D9662A46D}"/>
                </a:ext>
              </a:extLst>
            </p:cNvPr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ACE483E-468F-8E46-952C-D2D935704195}"/>
                    </a:ext>
                  </a:extLst>
                </p:cNvPr>
                <p:cNvSpPr txBox="1"/>
                <p:nvPr/>
              </p:nvSpPr>
              <p:spPr>
                <a:xfrm>
                  <a:off x="2732838" y="3775730"/>
                  <a:ext cx="1081868" cy="399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ACE483E-468F-8E46-952C-D2D935704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2838" y="3775730"/>
                  <a:ext cx="1081868" cy="3993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2161910-4FAC-F744-ABCD-ECFCE2EC9430}"/>
                </a:ext>
              </a:extLst>
            </p:cNvPr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1DB2DC-F862-C344-AA69-0AFED91D9867}"/>
                </a:ext>
              </a:extLst>
            </p:cNvPr>
            <p:cNvSpPr/>
            <p:nvPr/>
          </p:nvSpPr>
          <p:spPr>
            <a:xfrm>
              <a:off x="4249117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0773205-EE83-4F40-B46C-4A6944A7DE4B}"/>
                </a:ext>
              </a:extLst>
            </p:cNvPr>
            <p:cNvCxnSpPr/>
            <p:nvPr/>
          </p:nvCxnSpPr>
          <p:spPr>
            <a:xfrm flipV="1">
              <a:off x="4637725" y="333753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BDDD9A-B4FE-634A-BD78-55B6772F6547}"/>
                </a:ext>
              </a:extLst>
            </p:cNvPr>
            <p:cNvSpPr/>
            <p:nvPr/>
          </p:nvSpPr>
          <p:spPr>
            <a:xfrm>
              <a:off x="8826838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26173E-4B98-7740-ADE5-A377BBF08E65}"/>
                    </a:ext>
                  </a:extLst>
                </p:cNvPr>
                <p:cNvSpPr txBox="1"/>
                <p:nvPr/>
              </p:nvSpPr>
              <p:spPr>
                <a:xfrm>
                  <a:off x="8812637" y="1671734"/>
                  <a:ext cx="723515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&gt;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26173E-4B98-7740-ADE5-A377BBF08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2637" y="1671734"/>
                  <a:ext cx="723515" cy="365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9CBE299-CF34-404B-B1CD-D2E3BCC78247}"/>
                </a:ext>
              </a:extLst>
            </p:cNvPr>
            <p:cNvCxnSpPr/>
            <p:nvPr/>
          </p:nvCxnSpPr>
          <p:spPr>
            <a:xfrm flipV="1">
              <a:off x="9215446" y="336482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7565307-30D9-3142-8A25-8EC04BB64FFB}"/>
                </a:ext>
              </a:extLst>
            </p:cNvPr>
            <p:cNvCxnSpPr/>
            <p:nvPr/>
          </p:nvCxnSpPr>
          <p:spPr>
            <a:xfrm flipV="1">
              <a:off x="9225166" y="2021331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AB05CB-E2FD-1B4D-941B-41B54007621B}"/>
                    </a:ext>
                  </a:extLst>
                </p:cNvPr>
                <p:cNvSpPr txBox="1"/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36C567-E86B-E543-91F8-9FAE4F32721E}"/>
                    </a:ext>
                  </a:extLst>
                </p:cNvPr>
                <p:cNvSpPr txBox="1"/>
                <p:nvPr/>
              </p:nvSpPr>
              <p:spPr>
                <a:xfrm>
                  <a:off x="3904591" y="3822878"/>
                  <a:ext cx="1466267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&lt;2&gt;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36C567-E86B-E543-91F8-9FAE4F32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4591" y="3822878"/>
                  <a:ext cx="1466267" cy="365329"/>
                </a:xfrm>
                <a:prstGeom prst="rect">
                  <a:avLst/>
                </a:prstGeom>
                <a:blipFill>
                  <a:blip r:embed="rId6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A50538-0DE8-3144-8D6B-366BB2254BD1}"/>
                    </a:ext>
                  </a:extLst>
                </p:cNvPr>
                <p:cNvSpPr txBox="1"/>
                <p:nvPr/>
              </p:nvSpPr>
              <p:spPr>
                <a:xfrm>
                  <a:off x="8548212" y="3822878"/>
                  <a:ext cx="1415035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&lt;9&gt;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A50538-0DE8-3144-8D6B-366BB2254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212" y="3822878"/>
                  <a:ext cx="1415035" cy="365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D398603-8BC8-324C-A91F-A00C09D760BC}"/>
                </a:ext>
              </a:extLst>
            </p:cNvPr>
            <p:cNvCxnSpPr/>
            <p:nvPr/>
          </p:nvCxnSpPr>
          <p:spPr>
            <a:xfrm flipV="1">
              <a:off x="3296035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0869FF-0780-0E49-993D-E6EF2A9B390E}"/>
                </a:ext>
              </a:extLst>
            </p:cNvPr>
            <p:cNvCxnSpPr/>
            <p:nvPr/>
          </p:nvCxnSpPr>
          <p:spPr>
            <a:xfrm flipV="1">
              <a:off x="4623905" y="197664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BF6A6D-3740-DF46-89EE-DD9BC6E944F1}"/>
                    </a:ext>
                  </a:extLst>
                </p:cNvPr>
                <p:cNvSpPr txBox="1"/>
                <p:nvPr/>
              </p:nvSpPr>
              <p:spPr>
                <a:xfrm>
                  <a:off x="2921237" y="1672305"/>
                  <a:ext cx="728473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BF6A6D-3740-DF46-89EE-DD9BC6E94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237" y="1672305"/>
                  <a:ext cx="728473" cy="365329"/>
                </a:xfrm>
                <a:prstGeom prst="rect">
                  <a:avLst/>
                </a:prstGeom>
                <a:blipFill>
                  <a:blip r:embed="rId8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B1432-BC1D-5345-ADA2-15D43C48C42E}"/>
                    </a:ext>
                  </a:extLst>
                </p:cNvPr>
                <p:cNvSpPr txBox="1"/>
                <p:nvPr/>
              </p:nvSpPr>
              <p:spPr>
                <a:xfrm>
                  <a:off x="4255466" y="1669121"/>
                  <a:ext cx="728473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B1432-BC1D-5345-ADA2-15D43C48C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466" y="1669121"/>
                  <a:ext cx="728473" cy="36532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C5F31C6-95AF-214A-BE7B-AE0F9FD9EA65}"/>
                </a:ext>
              </a:extLst>
            </p:cNvPr>
            <p:cNvCxnSpPr/>
            <p:nvPr/>
          </p:nvCxnSpPr>
          <p:spPr>
            <a:xfrm>
              <a:off x="3779356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DEE77B-641B-3E4A-935F-3A1F6F17B4A3}"/>
                </a:ext>
              </a:extLst>
            </p:cNvPr>
            <p:cNvCxnSpPr/>
            <p:nvPr/>
          </p:nvCxnSpPr>
          <p:spPr>
            <a:xfrm>
              <a:off x="509445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852B0BB-CBBE-0A4E-99BD-014E6E4AC7B0}"/>
                </a:ext>
              </a:extLst>
            </p:cNvPr>
            <p:cNvCxnSpPr/>
            <p:nvPr/>
          </p:nvCxnSpPr>
          <p:spPr>
            <a:xfrm>
              <a:off x="833654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61A56FD-A5A5-0448-8857-8512C118DFE5}"/>
                </a:ext>
              </a:extLst>
            </p:cNvPr>
            <p:cNvSpPr/>
            <p:nvPr/>
          </p:nvSpPr>
          <p:spPr>
            <a:xfrm>
              <a:off x="5600914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72F2C5-0F56-1A4B-BDC9-92B515C746FF}"/>
                </a:ext>
              </a:extLst>
            </p:cNvPr>
            <p:cNvCxnSpPr/>
            <p:nvPr/>
          </p:nvCxnSpPr>
          <p:spPr>
            <a:xfrm flipV="1">
              <a:off x="5989522" y="336876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1E0B8BD-FCB6-4646-871E-53E93340F24A}"/>
                    </a:ext>
                  </a:extLst>
                </p:cNvPr>
                <p:cNvSpPr txBox="1"/>
                <p:nvPr/>
              </p:nvSpPr>
              <p:spPr>
                <a:xfrm>
                  <a:off x="5279525" y="3822878"/>
                  <a:ext cx="1419994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1E0B8BD-FCB6-4646-871E-53E93340F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25" y="3822878"/>
                  <a:ext cx="1419994" cy="36532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9CD4685-2B7E-D84D-810A-C141BCB4A4E4}"/>
                </a:ext>
              </a:extLst>
            </p:cNvPr>
            <p:cNvCxnSpPr/>
            <p:nvPr/>
          </p:nvCxnSpPr>
          <p:spPr>
            <a:xfrm flipV="1">
              <a:off x="5975702" y="200787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6319E05-872A-4449-9FBC-9B6191DF7EE4}"/>
                    </a:ext>
                  </a:extLst>
                </p:cNvPr>
                <p:cNvSpPr txBox="1"/>
                <p:nvPr/>
              </p:nvSpPr>
              <p:spPr>
                <a:xfrm>
                  <a:off x="5625286" y="1663096"/>
                  <a:ext cx="728473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6319E05-872A-4449-9FBC-9B6191DF7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286" y="1663096"/>
                  <a:ext cx="728473" cy="36532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88F48-2440-DA42-9337-45CF37EBFBD7}"/>
                </a:ext>
              </a:extLst>
            </p:cNvPr>
            <p:cNvCxnSpPr/>
            <p:nvPr/>
          </p:nvCxnSpPr>
          <p:spPr>
            <a:xfrm>
              <a:off x="6470965" y="29003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8BD567B-05F0-6140-9B26-AD42A5AD9BB6}"/>
                    </a:ext>
                  </a:extLst>
                </p:cNvPr>
                <p:cNvSpPr txBox="1"/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8BD567B-05F0-6140-9B26-AD42A5AD9B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0D1EB8-D2DC-5746-95EE-B7DF4DFF45B2}"/>
                    </a:ext>
                  </a:extLst>
                </p:cNvPr>
                <p:cNvSpPr txBox="1"/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7A9256E-7DE9-224C-B927-B6B36AFD54D0}"/>
                    </a:ext>
                  </a:extLst>
                </p:cNvPr>
                <p:cNvSpPr txBox="1"/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F2770D0-B764-7746-B6CC-AF88E26AF4A1}"/>
                    </a:ext>
                  </a:extLst>
                </p:cNvPr>
                <p:cNvSpPr txBox="1"/>
                <p:nvPr/>
              </p:nvSpPr>
              <p:spPr>
                <a:xfrm>
                  <a:off x="8740074" y="2693559"/>
                  <a:ext cx="926853" cy="498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F2770D0-B764-7746-B6CC-AF88E26AF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074" y="2693559"/>
                  <a:ext cx="926853" cy="49817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F19ECF-3C30-4647-85DA-7A6F7D1AB0AF}"/>
              </a:ext>
            </a:extLst>
          </p:cNvPr>
          <p:cNvSpPr txBox="1"/>
          <p:nvPr/>
        </p:nvSpPr>
        <p:spPr>
          <a:xfrm>
            <a:off x="367253" y="4696253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 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FCFE4C-819A-6244-8175-138105FF11A0}"/>
                  </a:ext>
                </a:extLst>
              </p:cNvPr>
              <p:cNvSpPr txBox="1"/>
              <p:nvPr/>
            </p:nvSpPr>
            <p:spPr>
              <a:xfrm>
                <a:off x="536769" y="5119627"/>
                <a:ext cx="511377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FCFE4C-819A-6244-8175-138105FF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69" y="5119627"/>
                <a:ext cx="5113772" cy="988540"/>
              </a:xfrm>
              <a:prstGeom prst="rect">
                <a:avLst/>
              </a:prstGeom>
              <a:blipFill>
                <a:blip r:embed="rId16"/>
                <a:stretch>
                  <a:fillRect t="-129114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1E3677-C62D-6845-BE8D-630E3CCB2349}"/>
                  </a:ext>
                </a:extLst>
              </p:cNvPr>
              <p:cNvSpPr txBox="1"/>
              <p:nvPr/>
            </p:nvSpPr>
            <p:spPr>
              <a:xfrm>
                <a:off x="536769" y="5898102"/>
                <a:ext cx="3861378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1E3677-C62D-6845-BE8D-630E3CCB2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69" y="5898102"/>
                <a:ext cx="3861378" cy="988476"/>
              </a:xfrm>
              <a:prstGeom prst="rect">
                <a:avLst/>
              </a:prstGeom>
              <a:blipFill>
                <a:blip r:embed="rId17"/>
                <a:stretch>
                  <a:fillRect l="-10820" t="-129114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8657EFA0-F051-1B40-9567-B62AD205BAC7}"/>
              </a:ext>
            </a:extLst>
          </p:cNvPr>
          <p:cNvSpPr txBox="1"/>
          <p:nvPr/>
        </p:nvSpPr>
        <p:spPr>
          <a:xfrm>
            <a:off x="3960512" y="4240083"/>
            <a:ext cx="58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24E5AD-137C-0E42-94DD-AF9E787D3456}"/>
              </a:ext>
            </a:extLst>
          </p:cNvPr>
          <p:cNvSpPr txBox="1"/>
          <p:nvPr/>
        </p:nvSpPr>
        <p:spPr>
          <a:xfrm>
            <a:off x="5114127" y="4263544"/>
            <a:ext cx="91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40381E-6978-AA43-ACB4-7FF9E96DACEA}"/>
              </a:ext>
            </a:extLst>
          </p:cNvPr>
          <p:cNvSpPr txBox="1"/>
          <p:nvPr/>
        </p:nvSpPr>
        <p:spPr>
          <a:xfrm>
            <a:off x="8456762" y="4263544"/>
            <a:ext cx="51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</a:t>
            </a:r>
          </a:p>
        </p:txBody>
      </p:sp>
    </p:spTree>
    <p:extLst>
      <p:ext uri="{BB962C8B-B14F-4D97-AF65-F5344CB8AC3E}">
        <p14:creationId xmlns:p14="http://schemas.microsoft.com/office/powerpoint/2010/main" val="218504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4E8A-AA7F-F346-9588-C38C0216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15 – Sampling from a RNN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98BA6-FC1B-0347-836B-A1FA61995006}"/>
              </a:ext>
            </a:extLst>
          </p:cNvPr>
          <p:cNvGrpSpPr/>
          <p:nvPr/>
        </p:nvGrpSpPr>
        <p:grpSpPr>
          <a:xfrm>
            <a:off x="1093876" y="1307381"/>
            <a:ext cx="8429862" cy="2340046"/>
            <a:chOff x="1272484" y="1663096"/>
            <a:chExt cx="8690763" cy="25251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52C836C-8CE1-154C-9BCF-B9D6542CEA9B}"/>
                    </a:ext>
                  </a:extLst>
                </p:cNvPr>
                <p:cNvSpPr txBox="1"/>
                <p:nvPr/>
              </p:nvSpPr>
              <p:spPr>
                <a:xfrm>
                  <a:off x="1272484" y="2668354"/>
                  <a:ext cx="1080413" cy="399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52C836C-8CE1-154C-9BCF-B9D6542CE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2484" y="2668354"/>
                  <a:ext cx="1080413" cy="39937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1ADA3A-8286-D94F-9221-34536F260B62}"/>
                </a:ext>
              </a:extLst>
            </p:cNvPr>
            <p:cNvSpPr/>
            <p:nvPr/>
          </p:nvSpPr>
          <p:spPr>
            <a:xfrm>
              <a:off x="2921237" y="2593791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B906E5-4469-BE4C-BB1E-55B20B56F654}"/>
                </a:ext>
              </a:extLst>
            </p:cNvPr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EE33ACA-AFF1-6345-BD6F-866E5B5C164D}"/>
                    </a:ext>
                  </a:extLst>
                </p:cNvPr>
                <p:cNvSpPr txBox="1"/>
                <p:nvPr/>
              </p:nvSpPr>
              <p:spPr>
                <a:xfrm>
                  <a:off x="2732838" y="3775730"/>
                  <a:ext cx="1081868" cy="399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EE33ACA-AFF1-6345-BD6F-866E5B5C1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2838" y="3775730"/>
                  <a:ext cx="1081868" cy="3993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004AC2-B4AF-1241-B114-D1650840A8A1}"/>
                </a:ext>
              </a:extLst>
            </p:cNvPr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935722-01C8-A54A-9C8D-9456B7E5F69E}"/>
                </a:ext>
              </a:extLst>
            </p:cNvPr>
            <p:cNvSpPr/>
            <p:nvPr/>
          </p:nvSpPr>
          <p:spPr>
            <a:xfrm>
              <a:off x="4249117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575FA11-BBEE-FB4A-90BA-70AAAF4B5474}"/>
                </a:ext>
              </a:extLst>
            </p:cNvPr>
            <p:cNvCxnSpPr/>
            <p:nvPr/>
          </p:nvCxnSpPr>
          <p:spPr>
            <a:xfrm flipV="1">
              <a:off x="4637725" y="333753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F7555-5567-C74F-8AA2-69ECF049FD3C}"/>
                </a:ext>
              </a:extLst>
            </p:cNvPr>
            <p:cNvSpPr/>
            <p:nvPr/>
          </p:nvSpPr>
          <p:spPr>
            <a:xfrm>
              <a:off x="8826838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267441-71E6-6E41-BADF-9C8CA85DDF76}"/>
                    </a:ext>
                  </a:extLst>
                </p:cNvPr>
                <p:cNvSpPr txBox="1"/>
                <p:nvPr/>
              </p:nvSpPr>
              <p:spPr>
                <a:xfrm>
                  <a:off x="8812637" y="1671734"/>
                  <a:ext cx="723515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&gt;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267441-71E6-6E41-BADF-9C8CA85DD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2637" y="1671734"/>
                  <a:ext cx="723515" cy="365329"/>
                </a:xfrm>
                <a:prstGeom prst="rect">
                  <a:avLst/>
                </a:prstGeom>
                <a:blipFill>
                  <a:blip r:embed="rId4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7F107A-04BE-BE46-8E4A-7770CE322694}"/>
                </a:ext>
              </a:extLst>
            </p:cNvPr>
            <p:cNvCxnSpPr/>
            <p:nvPr/>
          </p:nvCxnSpPr>
          <p:spPr>
            <a:xfrm flipV="1">
              <a:off x="9215446" y="336482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6FE837-896D-6346-90D8-80B7B1A9861D}"/>
                </a:ext>
              </a:extLst>
            </p:cNvPr>
            <p:cNvCxnSpPr/>
            <p:nvPr/>
          </p:nvCxnSpPr>
          <p:spPr>
            <a:xfrm flipV="1">
              <a:off x="9225166" y="2021331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A71C90D-E3ED-2D46-8D54-081C8A8EB507}"/>
                    </a:ext>
                  </a:extLst>
                </p:cNvPr>
                <p:cNvSpPr txBox="1"/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8DBB775-9265-F345-8C55-8424E8F42B87}"/>
                    </a:ext>
                  </a:extLst>
                </p:cNvPr>
                <p:cNvSpPr txBox="1"/>
                <p:nvPr/>
              </p:nvSpPr>
              <p:spPr>
                <a:xfrm>
                  <a:off x="3904591" y="3822878"/>
                  <a:ext cx="1466267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&lt;2&gt;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8DBB775-9265-F345-8C55-8424E8F42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4591" y="3822878"/>
                  <a:ext cx="1466267" cy="365329"/>
                </a:xfrm>
                <a:prstGeom prst="rect">
                  <a:avLst/>
                </a:prstGeom>
                <a:blipFill>
                  <a:blip r:embed="rId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4D972C5-AEF1-4741-BAD3-1728F735E938}"/>
                    </a:ext>
                  </a:extLst>
                </p:cNvPr>
                <p:cNvSpPr txBox="1"/>
                <p:nvPr/>
              </p:nvSpPr>
              <p:spPr>
                <a:xfrm>
                  <a:off x="8548212" y="3822878"/>
                  <a:ext cx="1415035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&lt;9&gt;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4D972C5-AEF1-4741-BAD3-1728F735E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212" y="3822878"/>
                  <a:ext cx="1415035" cy="365329"/>
                </a:xfrm>
                <a:prstGeom prst="rect">
                  <a:avLst/>
                </a:prstGeom>
                <a:blipFill>
                  <a:blip r:embed="rId7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2C5C4DE-F7C1-F640-B29F-9BA536ED58D2}"/>
                </a:ext>
              </a:extLst>
            </p:cNvPr>
            <p:cNvCxnSpPr/>
            <p:nvPr/>
          </p:nvCxnSpPr>
          <p:spPr>
            <a:xfrm flipV="1">
              <a:off x="3296035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27FBDF-57ED-EC4E-A12F-38B188EA4312}"/>
                </a:ext>
              </a:extLst>
            </p:cNvPr>
            <p:cNvCxnSpPr/>
            <p:nvPr/>
          </p:nvCxnSpPr>
          <p:spPr>
            <a:xfrm flipV="1">
              <a:off x="4623905" y="197664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C203328-7329-BC49-8575-7AD0A32D9B34}"/>
                    </a:ext>
                  </a:extLst>
                </p:cNvPr>
                <p:cNvSpPr txBox="1"/>
                <p:nvPr/>
              </p:nvSpPr>
              <p:spPr>
                <a:xfrm>
                  <a:off x="2921237" y="1672305"/>
                  <a:ext cx="728473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C203328-7329-BC49-8575-7AD0A32D9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237" y="1672305"/>
                  <a:ext cx="728473" cy="365329"/>
                </a:xfrm>
                <a:prstGeom prst="rect">
                  <a:avLst/>
                </a:prstGeom>
                <a:blipFill>
                  <a:blip r:embed="rId8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5837A4E-838F-174A-B97B-F9D63E3D0382}"/>
                    </a:ext>
                  </a:extLst>
                </p:cNvPr>
                <p:cNvSpPr txBox="1"/>
                <p:nvPr/>
              </p:nvSpPr>
              <p:spPr>
                <a:xfrm>
                  <a:off x="4255466" y="1669121"/>
                  <a:ext cx="728473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5837A4E-838F-174A-B97B-F9D63E3D0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466" y="1669121"/>
                  <a:ext cx="728473" cy="36532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DCCDC1-A4A3-2A4C-980F-46313304BE55}"/>
                </a:ext>
              </a:extLst>
            </p:cNvPr>
            <p:cNvCxnSpPr/>
            <p:nvPr/>
          </p:nvCxnSpPr>
          <p:spPr>
            <a:xfrm>
              <a:off x="3779356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761639-DB9A-4249-B71B-BEEC711859B6}"/>
                </a:ext>
              </a:extLst>
            </p:cNvPr>
            <p:cNvCxnSpPr/>
            <p:nvPr/>
          </p:nvCxnSpPr>
          <p:spPr>
            <a:xfrm>
              <a:off x="509445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FFA643-C144-1343-B8E6-D0F14AC39ECC}"/>
                </a:ext>
              </a:extLst>
            </p:cNvPr>
            <p:cNvCxnSpPr/>
            <p:nvPr/>
          </p:nvCxnSpPr>
          <p:spPr>
            <a:xfrm>
              <a:off x="833654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563F62-FE49-204D-AA1E-B7CC3FDE777B}"/>
                </a:ext>
              </a:extLst>
            </p:cNvPr>
            <p:cNvSpPr/>
            <p:nvPr/>
          </p:nvSpPr>
          <p:spPr>
            <a:xfrm>
              <a:off x="5600914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6E71BE0-3B19-8E47-AB66-FCFEFD25DB6A}"/>
                </a:ext>
              </a:extLst>
            </p:cNvPr>
            <p:cNvCxnSpPr/>
            <p:nvPr/>
          </p:nvCxnSpPr>
          <p:spPr>
            <a:xfrm flipV="1">
              <a:off x="5989522" y="336876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E40388E-57D8-584F-8D89-81D280204FCF}"/>
                    </a:ext>
                  </a:extLst>
                </p:cNvPr>
                <p:cNvSpPr txBox="1"/>
                <p:nvPr/>
              </p:nvSpPr>
              <p:spPr>
                <a:xfrm>
                  <a:off x="5279525" y="3822878"/>
                  <a:ext cx="1419994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E40388E-57D8-584F-8D89-81D280204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25" y="3822878"/>
                  <a:ext cx="1419994" cy="365329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791C87C-51DB-3B4C-8C5A-8ADFCED4DFA1}"/>
                </a:ext>
              </a:extLst>
            </p:cNvPr>
            <p:cNvCxnSpPr/>
            <p:nvPr/>
          </p:nvCxnSpPr>
          <p:spPr>
            <a:xfrm flipV="1">
              <a:off x="5975702" y="200787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ABFCA5B-E204-AD46-A11D-1EE0503F9B57}"/>
                    </a:ext>
                  </a:extLst>
                </p:cNvPr>
                <p:cNvSpPr txBox="1"/>
                <p:nvPr/>
              </p:nvSpPr>
              <p:spPr>
                <a:xfrm>
                  <a:off x="5625286" y="1663096"/>
                  <a:ext cx="728473" cy="365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ABFCA5B-E204-AD46-A11D-1EE0503F9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286" y="1663096"/>
                  <a:ext cx="728473" cy="36532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022290-1FA6-8841-B6DC-7ED9D831674B}"/>
                </a:ext>
              </a:extLst>
            </p:cNvPr>
            <p:cNvCxnSpPr/>
            <p:nvPr/>
          </p:nvCxnSpPr>
          <p:spPr>
            <a:xfrm>
              <a:off x="6470965" y="29003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0025925-C12C-CB41-A3E2-35793A9CEC91}"/>
                    </a:ext>
                  </a:extLst>
                </p:cNvPr>
                <p:cNvSpPr txBox="1"/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0025925-C12C-CB41-A3E2-35793A9CE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FD70492-5994-E84E-AAC1-29FFC43561C0}"/>
                    </a:ext>
                  </a:extLst>
                </p:cNvPr>
                <p:cNvSpPr txBox="1"/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1282272-0DA6-7349-AB6B-C2F1DC70C351}"/>
                    </a:ext>
                  </a:extLst>
                </p:cNvPr>
                <p:cNvSpPr txBox="1"/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858B36A-DA9C-124F-926F-B8FA224AB479}"/>
                    </a:ext>
                  </a:extLst>
                </p:cNvPr>
                <p:cNvSpPr txBox="1"/>
                <p:nvPr/>
              </p:nvSpPr>
              <p:spPr>
                <a:xfrm>
                  <a:off x="8740074" y="2693559"/>
                  <a:ext cx="926853" cy="498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858B36A-DA9C-124F-926F-B8FA224AB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074" y="2693559"/>
                  <a:ext cx="926853" cy="49817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E0FD7B2-6047-2341-B234-C603663879E7}"/>
              </a:ext>
            </a:extLst>
          </p:cNvPr>
          <p:cNvGrpSpPr/>
          <p:nvPr/>
        </p:nvGrpSpPr>
        <p:grpSpPr>
          <a:xfrm>
            <a:off x="1093876" y="4160023"/>
            <a:ext cx="8142438" cy="2403762"/>
            <a:chOff x="1002173" y="3957105"/>
            <a:chExt cx="8142438" cy="240376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EFCFF00-4A92-AF4E-9CD6-187484A65384}"/>
                </a:ext>
              </a:extLst>
            </p:cNvPr>
            <p:cNvGrpSpPr/>
            <p:nvPr/>
          </p:nvGrpSpPr>
          <p:grpSpPr>
            <a:xfrm>
              <a:off x="1002173" y="3957105"/>
              <a:ext cx="8142438" cy="2327901"/>
              <a:chOff x="1272484" y="1663096"/>
              <a:chExt cx="8394443" cy="25120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DCFCC62-F614-744B-915F-6E162F7FDD1D}"/>
                      </a:ext>
                    </a:extLst>
                  </p:cNvPr>
                  <p:cNvSpPr txBox="1"/>
                  <p:nvPr/>
                </p:nvSpPr>
                <p:spPr>
                  <a:xfrm>
                    <a:off x="1272484" y="2668354"/>
                    <a:ext cx="1080413" cy="39937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&lt;0&gt;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⃗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DCFCC62-F614-744B-915F-6E162F7FD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2484" y="2668354"/>
                    <a:ext cx="1080413" cy="3993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DE8CDF7-9A9B-4946-B019-7A08FE0CFF0F}"/>
                  </a:ext>
                </a:extLst>
              </p:cNvPr>
              <p:cNvSpPr/>
              <p:nvPr/>
            </p:nvSpPr>
            <p:spPr>
              <a:xfrm>
                <a:off x="2921237" y="2593791"/>
                <a:ext cx="782545" cy="672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4C139D1-4B15-B542-AE1C-009E38474AE1}"/>
                  </a:ext>
                </a:extLst>
              </p:cNvPr>
              <p:cNvCxnSpPr/>
              <p:nvPr/>
            </p:nvCxnSpPr>
            <p:spPr>
              <a:xfrm>
                <a:off x="2358869" y="2866357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209586D-442A-BB47-8FC4-381998AABE7C}"/>
                      </a:ext>
                    </a:extLst>
                  </p:cNvPr>
                  <p:cNvSpPr txBox="1"/>
                  <p:nvPr/>
                </p:nvSpPr>
                <p:spPr>
                  <a:xfrm>
                    <a:off x="2732838" y="3775730"/>
                    <a:ext cx="1081868" cy="39937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⃗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209586D-442A-BB47-8FC4-381998AABE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2838" y="3775730"/>
                    <a:ext cx="1081868" cy="39937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2B1E44B-3EEE-294D-81EB-886A3E09689C}"/>
                  </a:ext>
                </a:extLst>
              </p:cNvPr>
              <p:cNvCxnSpPr/>
              <p:nvPr/>
            </p:nvCxnSpPr>
            <p:spPr>
              <a:xfrm flipV="1">
                <a:off x="3309856" y="3333595"/>
                <a:ext cx="0" cy="46950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27E4CD-8F94-F245-B44F-AF5A9DC0842C}"/>
                  </a:ext>
                </a:extLst>
              </p:cNvPr>
              <p:cNvSpPr/>
              <p:nvPr/>
            </p:nvSpPr>
            <p:spPr>
              <a:xfrm>
                <a:off x="4249117" y="2593790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672AEE4-A8B8-1A48-A8D6-4F866EB4E394}"/>
                  </a:ext>
                </a:extLst>
              </p:cNvPr>
              <p:cNvCxnSpPr/>
              <p:nvPr/>
            </p:nvCxnSpPr>
            <p:spPr>
              <a:xfrm flipV="1">
                <a:off x="4637725" y="3337536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40CCCF4-8CFC-0B45-8C31-0282432CC518}"/>
                  </a:ext>
                </a:extLst>
              </p:cNvPr>
              <p:cNvSpPr/>
              <p:nvPr/>
            </p:nvSpPr>
            <p:spPr>
              <a:xfrm>
                <a:off x="8826838" y="2593790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EBEBB25-E322-9046-A81D-679A09D4DEE3}"/>
                      </a:ext>
                    </a:extLst>
                  </p:cNvPr>
                  <p:cNvSpPr txBox="1"/>
                  <p:nvPr/>
                </p:nvSpPr>
                <p:spPr>
                  <a:xfrm>
                    <a:off x="8812637" y="1671734"/>
                    <a:ext cx="723515" cy="3653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EBEBB25-E322-9046-A81D-679A09D4DE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2637" y="1671734"/>
                    <a:ext cx="723515" cy="36532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905E3F2E-468D-F549-A372-E489F57AB446}"/>
                  </a:ext>
                </a:extLst>
              </p:cNvPr>
              <p:cNvCxnSpPr/>
              <p:nvPr/>
            </p:nvCxnSpPr>
            <p:spPr>
              <a:xfrm flipV="1">
                <a:off x="9215446" y="33648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633CA3E-9CF1-B246-A358-220248CF7D2F}"/>
                  </a:ext>
                </a:extLst>
              </p:cNvPr>
              <p:cNvCxnSpPr/>
              <p:nvPr/>
            </p:nvCxnSpPr>
            <p:spPr>
              <a:xfrm flipV="1">
                <a:off x="9225166" y="2021331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224EF08-C32D-DA49-8D8D-E9C48EDE6821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261" y="2603440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3261" y="2603440"/>
                    <a:ext cx="728381" cy="68385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54D46346-E678-7D41-AD90-F5C4346A16E0}"/>
                  </a:ext>
                </a:extLst>
              </p:cNvPr>
              <p:cNvCxnSpPr/>
              <p:nvPr/>
            </p:nvCxnSpPr>
            <p:spPr>
              <a:xfrm flipV="1">
                <a:off x="3296035" y="1972706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474AF9EA-72FA-7545-8041-9C1EC9F8C365}"/>
                  </a:ext>
                </a:extLst>
              </p:cNvPr>
              <p:cNvCxnSpPr/>
              <p:nvPr/>
            </p:nvCxnSpPr>
            <p:spPr>
              <a:xfrm flipV="1">
                <a:off x="4623905" y="1976646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4C9A7FD-3041-DE42-AFD6-B455CFF25692}"/>
                      </a:ext>
                    </a:extLst>
                  </p:cNvPr>
                  <p:cNvSpPr txBox="1"/>
                  <p:nvPr/>
                </p:nvSpPr>
                <p:spPr>
                  <a:xfrm>
                    <a:off x="2921237" y="1672305"/>
                    <a:ext cx="728473" cy="3653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4C9A7FD-3041-DE42-AFD6-B455CFF25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1237" y="1672305"/>
                    <a:ext cx="728473" cy="36532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6C630D95-A8FE-0945-B24D-98F92B34C00C}"/>
                      </a:ext>
                    </a:extLst>
                  </p:cNvPr>
                  <p:cNvSpPr txBox="1"/>
                  <p:nvPr/>
                </p:nvSpPr>
                <p:spPr>
                  <a:xfrm>
                    <a:off x="4255466" y="1669121"/>
                    <a:ext cx="728473" cy="3653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6C630D95-A8FE-0945-B24D-98F92B34C0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5466" y="1669121"/>
                    <a:ext cx="728473" cy="36532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02B85D2-5E15-6144-AEEE-D1392BDB74EE}"/>
                  </a:ext>
                </a:extLst>
              </p:cNvPr>
              <p:cNvCxnSpPr/>
              <p:nvPr/>
            </p:nvCxnSpPr>
            <p:spPr>
              <a:xfrm>
                <a:off x="3779356" y="2882966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F9E7DDC4-20B8-514F-84A6-9D19049DC323}"/>
                  </a:ext>
                </a:extLst>
              </p:cNvPr>
              <p:cNvCxnSpPr/>
              <p:nvPr/>
            </p:nvCxnSpPr>
            <p:spPr>
              <a:xfrm>
                <a:off x="5094454" y="2882966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A87CFDB-00DB-2C47-A7F9-0F75290976C2}"/>
                  </a:ext>
                </a:extLst>
              </p:cNvPr>
              <p:cNvCxnSpPr/>
              <p:nvPr/>
            </p:nvCxnSpPr>
            <p:spPr>
              <a:xfrm>
                <a:off x="8336544" y="2882966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4276286-FA6A-684E-B7F6-61EAB09620A6}"/>
                  </a:ext>
                </a:extLst>
              </p:cNvPr>
              <p:cNvSpPr/>
              <p:nvPr/>
            </p:nvSpPr>
            <p:spPr>
              <a:xfrm>
                <a:off x="5600914" y="2593790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9DBF984-A5F1-EF4D-BCB2-12BAF9FEDF72}"/>
                  </a:ext>
                </a:extLst>
              </p:cNvPr>
              <p:cNvCxnSpPr/>
              <p:nvPr/>
            </p:nvCxnSpPr>
            <p:spPr>
              <a:xfrm flipV="1">
                <a:off x="5989522" y="336876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1B59DE7-AF15-4840-A36D-C4CACBFC97DC}"/>
                  </a:ext>
                </a:extLst>
              </p:cNvPr>
              <p:cNvCxnSpPr/>
              <p:nvPr/>
            </p:nvCxnSpPr>
            <p:spPr>
              <a:xfrm flipV="1">
                <a:off x="5975702" y="200787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44CC0B2-C0A0-1D4E-8AE3-37C58146429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5286" y="1663096"/>
                    <a:ext cx="728473" cy="3653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44CC0B2-C0A0-1D4E-8AE3-37C5814642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5286" y="1663096"/>
                    <a:ext cx="728473" cy="36532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FF9CE49-49AA-5442-9C25-EA19519F9E79}"/>
                  </a:ext>
                </a:extLst>
              </p:cNvPr>
              <p:cNvCxnSpPr/>
              <p:nvPr/>
            </p:nvCxnSpPr>
            <p:spPr>
              <a:xfrm>
                <a:off x="6470965" y="290033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4522E021-5851-7A4C-883B-8FD1F092ED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1839" y="2690483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4522E021-5851-7A4C-883B-8FD1F092E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690483"/>
                    <a:ext cx="905441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B6C468A1-7884-C94A-890A-C7CDE15D5D9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3846" y="2690483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690483"/>
                    <a:ext cx="905441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B2EC274-377A-6342-A6E3-AAE645A4A23D}"/>
                      </a:ext>
                    </a:extLst>
                  </p:cNvPr>
                  <p:cNvSpPr txBox="1"/>
                  <p:nvPr/>
                </p:nvSpPr>
                <p:spPr>
                  <a:xfrm>
                    <a:off x="5595887" y="2690483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5887" y="2690483"/>
                    <a:ext cx="905441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034D1AA-8196-344E-A5A9-BD306E7A5EA1}"/>
                      </a:ext>
                    </a:extLst>
                  </p:cNvPr>
                  <p:cNvSpPr txBox="1"/>
                  <p:nvPr/>
                </p:nvSpPr>
                <p:spPr>
                  <a:xfrm>
                    <a:off x="8740074" y="2693559"/>
                    <a:ext cx="926853" cy="4981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034D1AA-8196-344E-A5A9-BD306E7A5E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0074" y="2693559"/>
                    <a:ext cx="926853" cy="49817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B24C4E2-5898-DB40-B44D-BCA243219225}"/>
                    </a:ext>
                  </a:extLst>
                </p:cNvPr>
                <p:cNvSpPr txBox="1"/>
                <p:nvPr/>
              </p:nvSpPr>
              <p:spPr>
                <a:xfrm>
                  <a:off x="3895604" y="6022313"/>
                  <a:ext cx="7066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B24C4E2-5898-DB40-B44D-BCA2432192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5604" y="6022313"/>
                  <a:ext cx="706604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619083A-11DF-5D4C-8220-F33352F81160}"/>
                    </a:ext>
                  </a:extLst>
                </p:cNvPr>
                <p:cNvSpPr txBox="1"/>
                <p:nvPr/>
              </p:nvSpPr>
              <p:spPr>
                <a:xfrm>
                  <a:off x="5238023" y="6022313"/>
                  <a:ext cx="7066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619083A-11DF-5D4C-8220-F33352F811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8023" y="6022313"/>
                  <a:ext cx="706604" cy="33855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0A8C582-3896-A645-A34E-24009ED4BC04}"/>
                    </a:ext>
                  </a:extLst>
                </p:cNvPr>
                <p:cNvSpPr txBox="1"/>
                <p:nvPr/>
              </p:nvSpPr>
              <p:spPr>
                <a:xfrm>
                  <a:off x="8356712" y="6022313"/>
                  <a:ext cx="7066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&gt;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0A8C582-3896-A645-A34E-24009ED4B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22313"/>
                  <a:ext cx="706604" cy="33855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9ED0CD0-9AA1-6744-8CCD-C72F2E0DF2BE}"/>
              </a:ext>
            </a:extLst>
          </p:cNvPr>
          <p:cNvSpPr txBox="1"/>
          <p:nvPr/>
        </p:nvSpPr>
        <p:spPr>
          <a:xfrm>
            <a:off x="47170" y="184830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1D4FA4-27BF-B846-8676-DA26CB1A2C64}"/>
              </a:ext>
            </a:extLst>
          </p:cNvPr>
          <p:cNvSpPr txBox="1"/>
          <p:nvPr/>
        </p:nvSpPr>
        <p:spPr>
          <a:xfrm>
            <a:off x="73301" y="465317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77" name="Freeform: Shape 78">
            <a:extLst>
              <a:ext uri="{FF2B5EF4-FFF2-40B4-BE49-F238E27FC236}">
                <a16:creationId xmlns:a16="http://schemas.microsoft.com/office/drawing/2014/main" id="{8C12F595-C8E5-834F-B098-C3A23296CD47}"/>
              </a:ext>
            </a:extLst>
          </p:cNvPr>
          <p:cNvSpPr/>
          <p:nvPr/>
        </p:nvSpPr>
        <p:spPr>
          <a:xfrm>
            <a:off x="3145175" y="4511514"/>
            <a:ext cx="1210963" cy="1644756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8">
            <a:extLst>
              <a:ext uri="{FF2B5EF4-FFF2-40B4-BE49-F238E27FC236}">
                <a16:creationId xmlns:a16="http://schemas.microsoft.com/office/drawing/2014/main" id="{D6E25118-8292-BD48-BDA3-512E6F391DD5}"/>
              </a:ext>
            </a:extLst>
          </p:cNvPr>
          <p:cNvSpPr/>
          <p:nvPr/>
        </p:nvSpPr>
        <p:spPr>
          <a:xfrm>
            <a:off x="4438738" y="4545374"/>
            <a:ext cx="1210963" cy="1644756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D5548D8-7680-5045-B076-0612C63CEC36}"/>
              </a:ext>
            </a:extLst>
          </p:cNvPr>
          <p:cNvSpPr/>
          <p:nvPr/>
        </p:nvSpPr>
        <p:spPr>
          <a:xfrm>
            <a:off x="5805990" y="4533678"/>
            <a:ext cx="1210963" cy="1644756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45FA322-C31E-C741-8C99-A710FC0C2D5F}"/>
              </a:ext>
            </a:extLst>
          </p:cNvPr>
          <p:cNvCxnSpPr/>
          <p:nvPr/>
        </p:nvCxnSpPr>
        <p:spPr>
          <a:xfrm flipV="1">
            <a:off x="7019750" y="5708091"/>
            <a:ext cx="0" cy="43509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6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>
                <a:latin typeface="+mj-lt"/>
              </a:rPr>
              <a:t>Lesson 15 - Character-level language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019" y="140434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Vocabulary = [a,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&lt;UNK&gt;]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/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blipFill>
                <a:blip r:embed="rId2"/>
                <a:stretch>
                  <a:fillRect r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5165CEB-EA61-4F35-BD8D-4A2B88AE5158}"/>
              </a:ext>
            </a:extLst>
          </p:cNvPr>
          <p:cNvSpPr/>
          <p:nvPr/>
        </p:nvSpPr>
        <p:spPr>
          <a:xfrm>
            <a:off x="3116392" y="4756223"/>
            <a:ext cx="782545" cy="67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CF716A-FC45-4A96-A3C4-4590E254E0BE}"/>
              </a:ext>
            </a:extLst>
          </p:cNvPr>
          <p:cNvCxnSpPr/>
          <p:nvPr/>
        </p:nvCxnSpPr>
        <p:spPr>
          <a:xfrm>
            <a:off x="2554024" y="5028789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/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blipFill>
                <a:blip r:embed="rId3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V="1">
            <a:off x="3505011" y="5496027"/>
            <a:ext cx="0" cy="46950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DF265AD-6692-4C72-BF27-9FC560A001EF}"/>
              </a:ext>
            </a:extLst>
          </p:cNvPr>
          <p:cNvSpPr/>
          <p:nvPr/>
        </p:nvSpPr>
        <p:spPr>
          <a:xfrm>
            <a:off x="4444272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103619-97CA-4DE4-BA0D-BE77FE3E94AF}"/>
              </a:ext>
            </a:extLst>
          </p:cNvPr>
          <p:cNvCxnSpPr/>
          <p:nvPr/>
        </p:nvCxnSpPr>
        <p:spPr>
          <a:xfrm flipV="1">
            <a:off x="4832880" y="54999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9AE1186-68B1-4273-9A26-27F94F88CBA1}"/>
              </a:ext>
            </a:extLst>
          </p:cNvPr>
          <p:cNvSpPr/>
          <p:nvPr/>
        </p:nvSpPr>
        <p:spPr>
          <a:xfrm>
            <a:off x="9021993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/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8AB941-9FCD-4BAE-A7A2-81ED88E7D61B}"/>
              </a:ext>
            </a:extLst>
          </p:cNvPr>
          <p:cNvCxnSpPr/>
          <p:nvPr/>
        </p:nvCxnSpPr>
        <p:spPr>
          <a:xfrm flipV="1">
            <a:off x="9410601" y="552725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C9641A4-2548-4573-9A36-0482F640CD01}"/>
              </a:ext>
            </a:extLst>
          </p:cNvPr>
          <p:cNvCxnSpPr/>
          <p:nvPr/>
        </p:nvCxnSpPr>
        <p:spPr>
          <a:xfrm flipV="1">
            <a:off x="9420321" y="4183763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/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1FAD50-163E-4BEC-8D17-1425C953160F}"/>
              </a:ext>
            </a:extLst>
          </p:cNvPr>
          <p:cNvCxnSpPr/>
          <p:nvPr/>
        </p:nvCxnSpPr>
        <p:spPr>
          <a:xfrm flipV="1">
            <a:off x="3491190" y="413513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D6EE8A5-6091-4877-A864-A7EC1CDAB9B6}"/>
              </a:ext>
            </a:extLst>
          </p:cNvPr>
          <p:cNvCxnSpPr/>
          <p:nvPr/>
        </p:nvCxnSpPr>
        <p:spPr>
          <a:xfrm flipV="1">
            <a:off x="4819060" y="413907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/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blipFill>
                <a:blip r:embed="rId6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/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blipFill>
                <a:blip r:embed="rId7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91FEB8-8D3E-4092-A3F7-27FA4795951A}"/>
              </a:ext>
            </a:extLst>
          </p:cNvPr>
          <p:cNvCxnSpPr/>
          <p:nvPr/>
        </p:nvCxnSpPr>
        <p:spPr>
          <a:xfrm>
            <a:off x="3974511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D0B54D-5BE8-4F07-A899-0F1D8A25F12E}"/>
              </a:ext>
            </a:extLst>
          </p:cNvPr>
          <p:cNvCxnSpPr/>
          <p:nvPr/>
        </p:nvCxnSpPr>
        <p:spPr>
          <a:xfrm>
            <a:off x="528960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338A21-4551-4137-8BA7-E7AB4E54F3EF}"/>
              </a:ext>
            </a:extLst>
          </p:cNvPr>
          <p:cNvCxnSpPr/>
          <p:nvPr/>
        </p:nvCxnSpPr>
        <p:spPr>
          <a:xfrm>
            <a:off x="853169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E191043-9936-4723-8FA6-1A0E97C46438}"/>
              </a:ext>
            </a:extLst>
          </p:cNvPr>
          <p:cNvSpPr/>
          <p:nvPr/>
        </p:nvSpPr>
        <p:spPr>
          <a:xfrm>
            <a:off x="5796069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DD3C20F-90F1-4D2B-8AAF-05E1DD9C88B6}"/>
              </a:ext>
            </a:extLst>
          </p:cNvPr>
          <p:cNvCxnSpPr/>
          <p:nvPr/>
        </p:nvCxnSpPr>
        <p:spPr>
          <a:xfrm flipV="1">
            <a:off x="6184677" y="553119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19E60C-25A7-4056-856B-F9AB0C2C6FCE}"/>
              </a:ext>
            </a:extLst>
          </p:cNvPr>
          <p:cNvCxnSpPr/>
          <p:nvPr/>
        </p:nvCxnSpPr>
        <p:spPr>
          <a:xfrm flipV="1">
            <a:off x="6170857" y="417030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/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blipFill>
                <a:blip r:embed="rId8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82C60C-672B-4093-A940-B6C6B5BDA045}"/>
              </a:ext>
            </a:extLst>
          </p:cNvPr>
          <p:cNvCxnSpPr/>
          <p:nvPr/>
        </p:nvCxnSpPr>
        <p:spPr>
          <a:xfrm>
            <a:off x="6666120" y="5062771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/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/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/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/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C546803-3AD0-4D45-9048-BB74E94580B4}"/>
              </a:ext>
            </a:extLst>
          </p:cNvPr>
          <p:cNvSpPr/>
          <p:nvPr/>
        </p:nvSpPr>
        <p:spPr>
          <a:xfrm>
            <a:off x="3632886" y="412715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6516E0A-3641-43D2-A803-94B786A7FC5B}"/>
              </a:ext>
            </a:extLst>
          </p:cNvPr>
          <p:cNvSpPr/>
          <p:nvPr/>
        </p:nvSpPr>
        <p:spPr>
          <a:xfrm>
            <a:off x="4971707" y="417988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84D1F39-6BEF-4E89-8D23-306D09CBC7B5}"/>
              </a:ext>
            </a:extLst>
          </p:cNvPr>
          <p:cNvSpPr/>
          <p:nvPr/>
        </p:nvSpPr>
        <p:spPr>
          <a:xfrm>
            <a:off x="6348312" y="4199340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7B57B3-D09E-4BC5-9293-18DD86237A0F}"/>
              </a:ext>
            </a:extLst>
          </p:cNvPr>
          <p:cNvCxnSpPr/>
          <p:nvPr/>
        </p:nvCxnSpPr>
        <p:spPr>
          <a:xfrm flipV="1">
            <a:off x="7559275" y="55613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/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blipFill>
                <a:blip r:embed="rId13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/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blipFill>
                <a:blip r:embed="rId14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/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−1&gt;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blipFill>
                <a:blip r:embed="rId15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5969F4B-7CC1-E94A-9296-581851211A69}"/>
              </a:ext>
            </a:extLst>
          </p:cNvPr>
          <p:cNvSpPr txBox="1"/>
          <p:nvPr/>
        </p:nvSpPr>
        <p:spPr>
          <a:xfrm>
            <a:off x="631788" y="2259167"/>
            <a:ext cx="8658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Vocabulary = [a, b, c, ….. , z, 0,1, ….9, A, B, …. ,Z] </a:t>
            </a:r>
          </a:p>
        </p:txBody>
      </p:sp>
    </p:spTree>
    <p:extLst>
      <p:ext uri="{BB962C8B-B14F-4D97-AF65-F5344CB8AC3E}">
        <p14:creationId xmlns:p14="http://schemas.microsoft.com/office/powerpoint/2010/main" val="400945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Lesson 15 - Sequence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" y="2328640"/>
            <a:ext cx="57302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panose="02040604050505020304" pitchFamily="18" charset="0"/>
              </a:rPr>
              <a:t>President </a:t>
            </a:r>
            <a:r>
              <a:rPr lang="en-US" sz="2000" dirty="0" err="1">
                <a:latin typeface="Century Schoolbook" panose="02040604050505020304" pitchFamily="18" charset="0"/>
              </a:rPr>
              <a:t>enrique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peña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nieto</a:t>
            </a:r>
            <a:r>
              <a:rPr lang="en-US" sz="2000" dirty="0">
                <a:latin typeface="Century Schoolbook" panose="02040604050505020304" pitchFamily="18" charset="0"/>
              </a:rPr>
              <a:t>, announced </a:t>
            </a:r>
            <a:r>
              <a:rPr lang="en-US" sz="2000" dirty="0" err="1">
                <a:latin typeface="Century Schoolbook" panose="02040604050505020304" pitchFamily="18" charset="0"/>
              </a:rPr>
              <a:t>sench’s</a:t>
            </a:r>
            <a:r>
              <a:rPr lang="en-US" sz="2000" dirty="0">
                <a:latin typeface="Century Schoolbook" panose="02040604050505020304" pitchFamily="18" charset="0"/>
              </a:rPr>
              <a:t> sulk former coming football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 paring. 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“I was not at all surprised,” said </a:t>
            </a:r>
            <a:r>
              <a:rPr lang="en-US" sz="2000" dirty="0" err="1">
                <a:latin typeface="Century Schoolbook" panose="02040604050505020304" pitchFamily="18" charset="0"/>
              </a:rPr>
              <a:t>hich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.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“Concussion epidemic”, to be examined. 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The gray football the told some and this has on the </a:t>
            </a:r>
            <a:r>
              <a:rPr lang="en-US" sz="2000" dirty="0" err="1">
                <a:latin typeface="Century Schoolbook" panose="02040604050505020304" pitchFamily="18" charset="0"/>
              </a:rPr>
              <a:t>uefa</a:t>
            </a:r>
            <a:r>
              <a:rPr lang="en-US" sz="2000" dirty="0">
                <a:latin typeface="Century Schoolbook" panose="02040604050505020304" pitchFamily="18" charset="0"/>
              </a:rPr>
              <a:t> icon, should money as.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8003" y="1297203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News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0840" y="1297203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Shakespeare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0224" y="2371280"/>
            <a:ext cx="57176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The mortal moon hath her eclipse in love.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And subject of this thou art another this fold.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When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besser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be my love to me see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sabl’s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For whose are ruse of mine eyes heaves.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139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Vanishing gradients with RNNs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58185" y="1626499"/>
            <a:ext cx="9030078" cy="2883248"/>
            <a:chOff x="1358185" y="1508442"/>
            <a:chExt cx="9030078" cy="2883248"/>
          </a:xfrm>
        </p:grpSpPr>
        <p:grpSp>
          <p:nvGrpSpPr>
            <p:cNvPr id="6" name="Group 5"/>
            <p:cNvGrpSpPr/>
            <p:nvPr/>
          </p:nvGrpSpPr>
          <p:grpSpPr>
            <a:xfrm>
              <a:off x="1358185" y="1508442"/>
              <a:ext cx="9030078" cy="2883248"/>
              <a:chOff x="1358185" y="1508442"/>
              <a:chExt cx="9030078" cy="288324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358185" y="2671900"/>
                <a:ext cx="2345597" cy="1656115"/>
                <a:chOff x="1142311" y="3104247"/>
                <a:chExt cx="1849072" cy="1267097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42311" y="3104247"/>
                  <a:ext cx="1849072" cy="1267097"/>
                  <a:chOff x="1057360" y="2629536"/>
                  <a:chExt cx="2736444" cy="178130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23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3" name="Rectangle 32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" name="Straight Arrow Connector 33"/>
                  <p:cNvCxnSpPr/>
                  <p:nvPr/>
                </p:nvCxnSpPr>
                <p:spPr>
                  <a:xfrm>
                    <a:off x="2224788" y="2941619"/>
                    <a:ext cx="5003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/>
              <p:cNvSpPr/>
              <p:nvPr/>
            </p:nvSpPr>
            <p:spPr>
              <a:xfrm>
                <a:off x="4249117" y="267583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637725" y="343322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9012193" y="270312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2066" b="-33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/>
              <p:nvPr/>
            </p:nvCxnSpPr>
            <p:spPr>
              <a:xfrm flipV="1">
                <a:off x="9400801" y="346051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410521" y="21170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/>
              <p:cNvCxnSpPr/>
              <p:nvPr/>
            </p:nvCxnSpPr>
            <p:spPr>
              <a:xfrm flipV="1">
                <a:off x="3296035" y="206839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4623905" y="207233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2941" b="-50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5210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/>
              <p:nvPr/>
            </p:nvCxnSpPr>
            <p:spPr>
              <a:xfrm>
                <a:off x="3779356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5119168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521899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5699770" y="270706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V="1">
                <a:off x="6088378" y="346445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Arrow Connector 39"/>
              <p:cNvCxnSpPr/>
              <p:nvPr/>
            </p:nvCxnSpPr>
            <p:spPr>
              <a:xfrm flipV="1">
                <a:off x="6074558" y="210356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/>
              <p:cNvCxnSpPr/>
              <p:nvPr/>
            </p:nvCxnSpPr>
            <p:spPr>
              <a:xfrm>
                <a:off x="6569821" y="2996032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/>
          <p:cNvSpPr txBox="1"/>
          <p:nvPr/>
        </p:nvSpPr>
        <p:spPr>
          <a:xfrm>
            <a:off x="12567684" y="42849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0222" y="6253042"/>
            <a:ext cx="2777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Exploding gradients. 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1358185" y="4828515"/>
            <a:ext cx="8960668" cy="1146182"/>
            <a:chOff x="1463524" y="4762648"/>
            <a:chExt cx="8960668" cy="1146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2054081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2956459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663593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858837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t="-81579" r="-19277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/>
            <p:cNvGrpSpPr/>
            <p:nvPr/>
          </p:nvGrpSpPr>
          <p:grpSpPr>
            <a:xfrm>
              <a:off x="2577155" y="4762648"/>
              <a:ext cx="285100" cy="1146182"/>
              <a:chOff x="2914776" y="4757027"/>
              <a:chExt cx="285100" cy="114618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/>
            <p:cNvGrpSpPr/>
            <p:nvPr/>
          </p:nvGrpSpPr>
          <p:grpSpPr>
            <a:xfrm>
              <a:off x="3479533" y="4762648"/>
              <a:ext cx="285100" cy="1146182"/>
              <a:chOff x="2914776" y="4757027"/>
              <a:chExt cx="285100" cy="1146182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4381911" y="4762648"/>
              <a:ext cx="285100" cy="1146182"/>
              <a:chOff x="2914776" y="4757027"/>
              <a:chExt cx="285100" cy="1146182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8" name="Straight Arrow Connector 77"/>
            <p:cNvCxnSpPr/>
            <p:nvPr/>
          </p:nvCxnSpPr>
          <p:spPr>
            <a:xfrm>
              <a:off x="4761215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5284289" y="4762648"/>
              <a:ext cx="285100" cy="1146182"/>
              <a:chOff x="2914776" y="4757027"/>
              <a:chExt cx="285100" cy="114618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5" name="Straight Arrow Connector 84"/>
            <p:cNvCxnSpPr/>
            <p:nvPr/>
          </p:nvCxnSpPr>
          <p:spPr>
            <a:xfrm>
              <a:off x="9398542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593786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7214482" y="4762648"/>
              <a:ext cx="285100" cy="1146182"/>
              <a:chOff x="2914776" y="4757027"/>
              <a:chExt cx="285100" cy="114618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Group 92"/>
            <p:cNvGrpSpPr/>
            <p:nvPr/>
          </p:nvGrpSpPr>
          <p:grpSpPr>
            <a:xfrm>
              <a:off x="8116860" y="4762648"/>
              <a:ext cx="285100" cy="1146182"/>
              <a:chOff x="2914776" y="4757027"/>
              <a:chExt cx="285100" cy="114618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Straight Arrow Connector 98"/>
            <p:cNvCxnSpPr/>
            <p:nvPr/>
          </p:nvCxnSpPr>
          <p:spPr>
            <a:xfrm>
              <a:off x="8496164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9019238" y="4762648"/>
              <a:ext cx="285100" cy="1146182"/>
              <a:chOff x="2914776" y="4757027"/>
              <a:chExt cx="285100" cy="114618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8" name="Straight Arrow Connector 107"/>
            <p:cNvCxnSpPr/>
            <p:nvPr/>
          </p:nvCxnSpPr>
          <p:spPr>
            <a:xfrm>
              <a:off x="6691408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74FF21-E893-414F-815D-33E124FA1D33}"/>
              </a:ext>
            </a:extLst>
          </p:cNvPr>
          <p:cNvSpPr txBox="1"/>
          <p:nvPr/>
        </p:nvSpPr>
        <p:spPr>
          <a:xfrm>
            <a:off x="590859" y="959658"/>
            <a:ext cx="494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ighlight>
                  <a:srgbClr val="FFFF00"/>
                </a:highlight>
              </a:rPr>
              <a:t>cat</a:t>
            </a:r>
            <a:r>
              <a:rPr lang="en-US" dirty="0"/>
              <a:t>, which already ate ………………………, </a:t>
            </a:r>
            <a:r>
              <a:rPr lang="en-US" dirty="0">
                <a:highlight>
                  <a:srgbClr val="FFFF00"/>
                </a:highlight>
              </a:rPr>
              <a:t>was</a:t>
            </a:r>
            <a:r>
              <a:rPr lang="en-US" dirty="0"/>
              <a:t> full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C011B8-EFF9-0446-AF71-1D9B2A84C7A8}"/>
              </a:ext>
            </a:extLst>
          </p:cNvPr>
          <p:cNvSpPr txBox="1"/>
          <p:nvPr/>
        </p:nvSpPr>
        <p:spPr>
          <a:xfrm>
            <a:off x="6286596" y="965525"/>
            <a:ext cx="482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ighlight>
                  <a:srgbClr val="FFFF00"/>
                </a:highlight>
              </a:rPr>
              <a:t>cats</a:t>
            </a:r>
            <a:r>
              <a:rPr lang="en-US" dirty="0"/>
              <a:t>, which already ate …………………, </a:t>
            </a:r>
            <a:r>
              <a:rPr lang="en-US" dirty="0">
                <a:highlight>
                  <a:srgbClr val="FFFF00"/>
                </a:highlight>
              </a:rPr>
              <a:t>were</a:t>
            </a:r>
            <a:r>
              <a:rPr lang="en-US" dirty="0"/>
              <a:t> full</a:t>
            </a:r>
          </a:p>
        </p:txBody>
      </p:sp>
    </p:spTree>
    <p:extLst>
      <p:ext uri="{BB962C8B-B14F-4D97-AF65-F5344CB8AC3E}">
        <p14:creationId xmlns:p14="http://schemas.microsoft.com/office/powerpoint/2010/main" val="335326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RNN unit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572542" y="4705263"/>
                <a:ext cx="5424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42" y="4705263"/>
                <a:ext cx="5424305" cy="523220"/>
              </a:xfrm>
              <a:prstGeom prst="rect">
                <a:avLst/>
              </a:prstGeom>
              <a:blipFill>
                <a:blip r:embed="rId7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0B8C28F-F161-5C4C-A87A-0C603E7E47C6}"/>
              </a:ext>
            </a:extLst>
          </p:cNvPr>
          <p:cNvSpPr/>
          <p:nvPr/>
        </p:nvSpPr>
        <p:spPr>
          <a:xfrm>
            <a:off x="1771707" y="2345946"/>
            <a:ext cx="3669475" cy="32867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3DFEB-9F74-A947-88AC-7706D6213EC2}"/>
                  </a:ext>
                </a:extLst>
              </p:cNvPr>
              <p:cNvSpPr txBox="1"/>
              <p:nvPr/>
            </p:nvSpPr>
            <p:spPr>
              <a:xfrm>
                <a:off x="484944" y="3741005"/>
                <a:ext cx="11743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3DFEB-9F74-A947-88AC-7706D6213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44" y="3741005"/>
                <a:ext cx="117436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387D3F4-DDEE-F94D-8366-4B0BD79D1349}"/>
              </a:ext>
            </a:extLst>
          </p:cNvPr>
          <p:cNvGrpSpPr/>
          <p:nvPr/>
        </p:nvGrpSpPr>
        <p:grpSpPr>
          <a:xfrm>
            <a:off x="3124544" y="3287284"/>
            <a:ext cx="963799" cy="445777"/>
            <a:chOff x="2947272" y="3152725"/>
            <a:chExt cx="963799" cy="4457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AAAFB9-A1C9-DD44-A60E-3528A113B7D1}"/>
                </a:ext>
              </a:extLst>
            </p:cNvPr>
            <p:cNvSpPr/>
            <p:nvPr/>
          </p:nvSpPr>
          <p:spPr>
            <a:xfrm>
              <a:off x="2947272" y="3152725"/>
              <a:ext cx="963799" cy="445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B3A40D-409C-E447-A7A4-D333FA66BF15}"/>
                </a:ext>
              </a:extLst>
            </p:cNvPr>
            <p:cNvSpPr txBox="1"/>
            <p:nvPr/>
          </p:nvSpPr>
          <p:spPr>
            <a:xfrm>
              <a:off x="3129218" y="3190947"/>
              <a:ext cx="613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tanh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23CA07-FFC4-D24F-B97D-4C8983FB7F8C}"/>
              </a:ext>
            </a:extLst>
          </p:cNvPr>
          <p:cNvGrpSpPr/>
          <p:nvPr/>
        </p:nvGrpSpPr>
        <p:grpSpPr>
          <a:xfrm>
            <a:off x="4088343" y="1665671"/>
            <a:ext cx="963799" cy="445777"/>
            <a:chOff x="4087366" y="1657505"/>
            <a:chExt cx="963799" cy="4457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439C4-C1A8-F046-841B-5C7DE3C2CA22}"/>
                </a:ext>
              </a:extLst>
            </p:cNvPr>
            <p:cNvSpPr/>
            <p:nvPr/>
          </p:nvSpPr>
          <p:spPr>
            <a:xfrm>
              <a:off x="4087366" y="1657505"/>
              <a:ext cx="963799" cy="445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F7715C-1443-6848-83E4-264F7AD234E5}"/>
                </a:ext>
              </a:extLst>
            </p:cNvPr>
            <p:cNvSpPr txBox="1"/>
            <p:nvPr/>
          </p:nvSpPr>
          <p:spPr>
            <a:xfrm>
              <a:off x="4101285" y="1686544"/>
              <a:ext cx="9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3959B1-173D-C64A-AE28-45517B99ABC0}"/>
                  </a:ext>
                </a:extLst>
              </p:cNvPr>
              <p:cNvSpPr txBox="1"/>
              <p:nvPr/>
            </p:nvSpPr>
            <p:spPr>
              <a:xfrm>
                <a:off x="3129218" y="6001048"/>
                <a:ext cx="88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3959B1-173D-C64A-AE28-45517B99A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218" y="6001048"/>
                <a:ext cx="88229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D374D0D-3677-CA45-8633-074E4EE20049}"/>
              </a:ext>
            </a:extLst>
          </p:cNvPr>
          <p:cNvCxnSpPr>
            <a:cxnSpLocks/>
          </p:cNvCxnSpPr>
          <p:nvPr/>
        </p:nvCxnSpPr>
        <p:spPr>
          <a:xfrm flipV="1">
            <a:off x="1496291" y="3741006"/>
            <a:ext cx="2074073" cy="230831"/>
          </a:xfrm>
          <a:prstGeom prst="curvedConnector3">
            <a:avLst>
              <a:gd name="adj1" fmla="val 9981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DB68928A-AFA4-1E4B-BA57-E03D242127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72750" y="4854036"/>
            <a:ext cx="2037881" cy="426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C92CBBB-8A96-3F4B-9EC3-CD0FE07F73DD}"/>
              </a:ext>
            </a:extLst>
          </p:cNvPr>
          <p:cNvCxnSpPr>
            <a:cxnSpLocks/>
          </p:cNvCxnSpPr>
          <p:nvPr/>
        </p:nvCxnSpPr>
        <p:spPr>
          <a:xfrm flipV="1">
            <a:off x="4192258" y="3607279"/>
            <a:ext cx="204772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61511AA4-45F0-B04B-A43B-EEF39FEF9E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3286" y="2219759"/>
            <a:ext cx="1092682" cy="95349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C93BFA-FB7B-2241-B2A8-CCA7C78801B0}"/>
                  </a:ext>
                </a:extLst>
              </p:cNvPr>
              <p:cNvSpPr txBox="1"/>
              <p:nvPr/>
            </p:nvSpPr>
            <p:spPr>
              <a:xfrm>
                <a:off x="6065479" y="3678208"/>
                <a:ext cx="8810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C93BFA-FB7B-2241-B2A8-CCA7C788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479" y="3678208"/>
                <a:ext cx="88101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7112BC-ADF7-144C-9EAC-96CE87057D9E}"/>
                  </a:ext>
                </a:extLst>
              </p:cNvPr>
              <p:cNvSpPr txBox="1"/>
              <p:nvPr/>
            </p:nvSpPr>
            <p:spPr>
              <a:xfrm>
                <a:off x="4059627" y="951374"/>
                <a:ext cx="9382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7112BC-ADF7-144C-9EAC-96CE8705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627" y="951374"/>
                <a:ext cx="938206" cy="461665"/>
              </a:xfrm>
              <a:prstGeom prst="rect">
                <a:avLst/>
              </a:prstGeom>
              <a:blipFill>
                <a:blip r:embed="rId11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0E078D46-AA7D-3947-A30D-31B34B652C1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19422" y="1421499"/>
            <a:ext cx="349160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429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9354" y="1316314"/>
            <a:ext cx="4821128" cy="2847967"/>
            <a:chOff x="6840283" y="2295055"/>
            <a:chExt cx="4821128" cy="2520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blipFill>
                  <a:blip r:embed="rId3"/>
                  <a:stretch>
                    <a:fillRect l="-1744" t="-151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17" t="-2941" r="-632" b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82" t="-126471" r="-2190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82" t="-112000" r="-730" b="-1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482" t="-126471" r="-1314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217" t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>
                <a:latin typeface="+mj-lt"/>
              </a:rPr>
              <a:t>Lesson 15 - LSTM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149908" y="729903"/>
            <a:ext cx="6086208" cy="3598300"/>
            <a:chOff x="6149908" y="729903"/>
            <a:chExt cx="6086208" cy="3598300"/>
          </a:xfrm>
        </p:grpSpPr>
        <p:grpSp>
          <p:nvGrpSpPr>
            <p:cNvPr id="55" name="Group 54"/>
            <p:cNvGrpSpPr/>
            <p:nvPr/>
          </p:nvGrpSpPr>
          <p:grpSpPr>
            <a:xfrm>
              <a:off x="6149908" y="729903"/>
              <a:ext cx="6086208" cy="3598300"/>
              <a:chOff x="6055301" y="620625"/>
              <a:chExt cx="6086208" cy="359830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055301" y="620625"/>
                <a:ext cx="6086208" cy="3598300"/>
                <a:chOff x="449755" y="3771255"/>
                <a:chExt cx="6086208" cy="3598300"/>
              </a:xfrm>
            </p:grpSpPr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5297919" y="4061077"/>
                  <a:ext cx="0" cy="22436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7" name="Group 116"/>
                <p:cNvGrpSpPr/>
                <p:nvPr/>
              </p:nvGrpSpPr>
              <p:grpSpPr>
                <a:xfrm>
                  <a:off x="449755" y="3771255"/>
                  <a:ext cx="6086208" cy="3598300"/>
                  <a:chOff x="435708" y="3257070"/>
                  <a:chExt cx="6086208" cy="359830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/>
                      <p:cNvSpPr txBox="1"/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Rectangle 23"/>
                  <p:cNvSpPr/>
                  <p:nvPr/>
                </p:nvSpPr>
                <p:spPr>
                  <a:xfrm>
                    <a:off x="1870184" y="4467961"/>
                    <a:ext cx="3701440" cy="1748751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970837" y="5704750"/>
                    <a:ext cx="821059" cy="246223"/>
                    <a:chOff x="1950544" y="5457730"/>
                    <a:chExt cx="821059" cy="246223"/>
                  </a:xfrm>
                </p:grpSpPr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950544" y="5457732"/>
                      <a:ext cx="82105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forget gate</a:t>
                      </a:r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2025883" y="5457730"/>
                      <a:ext cx="659949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2862528" y="5690722"/>
                    <a:ext cx="903011" cy="254935"/>
                    <a:chOff x="2880903" y="5449017"/>
                    <a:chExt cx="903011" cy="254935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2880903" y="5457731"/>
                      <a:ext cx="9030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update gate</a:t>
                      </a:r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2947288" y="5449017"/>
                      <a:ext cx="762153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856984" y="5686366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3995490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4407198" y="5704750"/>
                    <a:ext cx="867545" cy="256708"/>
                    <a:chOff x="4648531" y="5457730"/>
                    <a:chExt cx="867545" cy="256708"/>
                  </a:xfrm>
                </p:grpSpPr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4648531" y="5468217"/>
                      <a:ext cx="86754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output gate</a:t>
                      </a:r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4714760" y="5457730"/>
                      <a:ext cx="790950" cy="254858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Rectangle 2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r="-6780" b="-1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4615592" y="4940653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44" name="Rectangle 43"/>
                    <p:cNvSpPr/>
                    <p:nvPr/>
                  </p:nvSpPr>
                  <p:spPr>
                    <a:xfrm>
                      <a:off x="4007418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4961049" y="3771255"/>
                    <a:ext cx="654346" cy="261603"/>
                    <a:chOff x="2217307" y="5457730"/>
                    <a:chExt cx="673348" cy="261603"/>
                  </a:xfrm>
                </p:grpSpPr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217307" y="5465420"/>
                      <a:ext cx="67334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>
                      <a:off x="2244262" y="5457730"/>
                      <a:ext cx="593350" cy="261603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9" name="Straight Arrow Connector 48"/>
                  <p:cNvCxnSpPr>
                    <a:stCxn id="16" idx="3"/>
                  </p:cNvCxnSpPr>
                  <p:nvPr/>
                </p:nvCxnSpPr>
                <p:spPr>
                  <a:xfrm>
                    <a:off x="1434338" y="4678456"/>
                    <a:ext cx="82187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2509482" y="4692344"/>
                    <a:ext cx="67806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>
                    <a:off x="3406878" y="4699851"/>
                    <a:ext cx="2517909" cy="1079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4844198" y="4717473"/>
                    <a:ext cx="2387" cy="21282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/>
                  <p:cNvCxnSpPr/>
                  <p:nvPr/>
                </p:nvCxnSpPr>
                <p:spPr>
                  <a:xfrm flipV="1">
                    <a:off x="4858132" y="5527398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H="1">
                    <a:off x="4846566" y="5192717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Elbow Connector 64"/>
                  <p:cNvCxnSpPr/>
                  <p:nvPr/>
                </p:nvCxnSpPr>
                <p:spPr>
                  <a:xfrm>
                    <a:off x="1428209" y="5443587"/>
                    <a:ext cx="3429923" cy="688373"/>
                  </a:xfrm>
                  <a:prstGeom prst="bentConnector3">
                    <a:avLst>
                      <a:gd name="adj1" fmla="val 8900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V="1">
                    <a:off x="4844198" y="5949080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8797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 flipV="1">
                    <a:off x="3328250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/>
                  <p:cNvCxnSpPr/>
                  <p:nvPr/>
                </p:nvCxnSpPr>
                <p:spPr>
                  <a:xfrm flipV="1">
                    <a:off x="240919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/>
                  <p:cNvCxnSpPr>
                    <a:stCxn id="20" idx="0"/>
                  </p:cNvCxnSpPr>
                  <p:nvPr/>
                </p:nvCxnSpPr>
                <p:spPr>
                  <a:xfrm flipV="1">
                    <a:off x="2381367" y="4830844"/>
                    <a:ext cx="1480" cy="87390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3309217" y="5249663"/>
                    <a:ext cx="0" cy="420624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3440821" y="5140021"/>
                    <a:ext cx="645709" cy="534186"/>
                    <a:chOff x="3474412" y="5159044"/>
                    <a:chExt cx="622643" cy="527322"/>
                  </a:xfrm>
                </p:grpSpPr>
                <p:cxnSp>
                  <p:nvCxnSpPr>
                    <p:cNvPr id="84" name="Straight Arrow Connector 83"/>
                    <p:cNvCxnSpPr/>
                    <p:nvPr/>
                  </p:nvCxnSpPr>
                  <p:spPr>
                    <a:xfrm flipH="1">
                      <a:off x="3474412" y="5162662"/>
                      <a:ext cx="607108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Elbow Connector 90"/>
                    <p:cNvCxnSpPr>
                      <a:stCxn id="27" idx="0"/>
                    </p:cNvCxnSpPr>
                    <p:nvPr/>
                  </p:nvCxnSpPr>
                  <p:spPr>
                    <a:xfrm rot="16200000" flipV="1">
                      <a:off x="3762272" y="5351583"/>
                      <a:ext cx="527322" cy="142244"/>
                    </a:xfrm>
                    <a:prstGeom prst="bentConnector3">
                      <a:avLst>
                        <a:gd name="adj1" fmla="val 99131"/>
                      </a:avLst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TextBox 97"/>
                      <p:cNvSpPr txBox="1"/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8" name="TextBox 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9" name="TextBox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blipFill rotWithShape="0"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3" name="Straight Arrow Connector 102"/>
                  <p:cNvCxnSpPr/>
                  <p:nvPr/>
                </p:nvCxnSpPr>
                <p:spPr>
                  <a:xfrm flipV="1">
                    <a:off x="3303273" y="4777221"/>
                    <a:ext cx="0" cy="27432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Arrow Connector 104"/>
                  <p:cNvCxnSpPr/>
                  <p:nvPr/>
                </p:nvCxnSpPr>
                <p:spPr>
                  <a:xfrm>
                    <a:off x="4954518" y="5448858"/>
                    <a:ext cx="105417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8" name="TextBox 107"/>
                      <p:cNvSpPr txBox="1"/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8" name="TextBox 10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b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9" name="TextBox 108"/>
                      <p:cNvSpPr txBox="1"/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9" name="TextBox 10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0" name="Straight Arrow Connector 109"/>
                  <p:cNvCxnSpPr/>
                  <p:nvPr/>
                </p:nvCxnSpPr>
                <p:spPr>
                  <a:xfrm flipH="1" flipV="1">
                    <a:off x="5299317" y="4111097"/>
                    <a:ext cx="0" cy="1332249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blipFill rotWithShape="0">
                        <a:blip r:embed="rId25"/>
                        <a:stretch>
                          <a:fillRect b="-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6" name="Straight Connector 115"/>
                  <p:cNvCxnSpPr/>
                  <p:nvPr/>
                </p:nvCxnSpPr>
                <p:spPr>
                  <a:xfrm>
                    <a:off x="2122714" y="6131960"/>
                    <a:ext cx="0" cy="31427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/>
              <p:cNvGrpSpPr/>
              <p:nvPr/>
            </p:nvGrpSpPr>
            <p:grpSpPr>
              <a:xfrm>
                <a:off x="10771706" y="1699122"/>
                <a:ext cx="302835" cy="685108"/>
                <a:chOff x="10771706" y="1699122"/>
                <a:chExt cx="302835" cy="68510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10779267" y="1699122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>
                  <a:off x="10779267" y="174930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9" name="TextBox 188"/>
                <p:cNvSpPr txBox="1"/>
                <p:nvPr/>
              </p:nvSpPr>
              <p:spPr>
                <a:xfrm>
                  <a:off x="10771706" y="181302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90" name="TextBox 189"/>
                <p:cNvSpPr txBox="1"/>
                <p:nvPr/>
              </p:nvSpPr>
              <p:spPr>
                <a:xfrm>
                  <a:off x="10775487" y="186101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7945525" y="2032572"/>
              <a:ext cx="300082" cy="369332"/>
              <a:chOff x="-1474217" y="3505574"/>
              <a:chExt cx="300082" cy="369332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8871381" y="2502056"/>
              <a:ext cx="300082" cy="369332"/>
              <a:chOff x="-1474217" y="3505574"/>
              <a:chExt cx="300082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0420901" y="2792102"/>
              <a:ext cx="300082" cy="359664"/>
              <a:chOff x="-1474217" y="3505574"/>
              <a:chExt cx="300082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22192" y="4183952"/>
            <a:ext cx="3867530" cy="2740781"/>
            <a:chOff x="122192" y="4183952"/>
            <a:chExt cx="3867530" cy="2740781"/>
          </a:xfrm>
        </p:grpSpPr>
        <p:grpSp>
          <p:nvGrpSpPr>
            <p:cNvPr id="479" name="Group 478"/>
            <p:cNvGrpSpPr/>
            <p:nvPr/>
          </p:nvGrpSpPr>
          <p:grpSpPr>
            <a:xfrm>
              <a:off x="122192" y="4183952"/>
              <a:ext cx="3867530" cy="2740781"/>
              <a:chOff x="122192" y="4183952"/>
              <a:chExt cx="3867530" cy="2740781"/>
            </a:xfrm>
          </p:grpSpPr>
          <p:grpSp>
            <p:nvGrpSpPr>
              <p:cNvPr id="470" name="Group 469"/>
              <p:cNvGrpSpPr/>
              <p:nvPr/>
            </p:nvGrpSpPr>
            <p:grpSpPr>
              <a:xfrm>
                <a:off x="122192" y="4183952"/>
                <a:ext cx="3867530" cy="2740781"/>
                <a:chOff x="111113" y="4199264"/>
                <a:chExt cx="3867530" cy="2740781"/>
              </a:xfrm>
            </p:grpSpPr>
            <p:cxnSp>
              <p:nvCxnSpPr>
                <p:cNvPr id="309" name="Straight Arrow Connector 308"/>
                <p:cNvCxnSpPr/>
                <p:nvPr/>
              </p:nvCxnSpPr>
              <p:spPr>
                <a:xfrm flipV="1">
                  <a:off x="2844837" y="4485091"/>
                  <a:ext cx="0" cy="1608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TextBox 310"/>
                    <p:cNvSpPr txBox="1"/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1" name="TextBox 3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2" name="TextBox 311"/>
                    <p:cNvSpPr txBox="1"/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2" name="TextBox 3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3" name="TextBox 312"/>
                    <p:cNvSpPr txBox="1"/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3" name="TextBox 3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4" name="TextBox 313"/>
                    <p:cNvSpPr txBox="1"/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4" name="TextBox 3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5" name="Rectangle 314"/>
                <p:cNvSpPr/>
                <p:nvPr/>
              </p:nvSpPr>
              <p:spPr>
                <a:xfrm>
                  <a:off x="1022200" y="5145558"/>
                  <a:ext cx="1976274" cy="125396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1116166" y="5840764"/>
                  <a:ext cx="352360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1636300" y="5840764"/>
                  <a:ext cx="330931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104968" y="5840764"/>
                  <a:ext cx="224688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412124" y="5840764"/>
                  <a:ext cx="399639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1" name="Rectangle 320"/>
                    <p:cNvSpPr/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⨁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21" name="Rectangle 3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  <a:blipFill rotWithShape="0">
                      <a:blip r:embed="rId31"/>
                      <a:stretch>
                        <a:fillRect r="-34211" b="-113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2" name="TextBox 321"/>
                <p:cNvSpPr txBox="1"/>
                <p:nvPr/>
              </p:nvSpPr>
              <p:spPr>
                <a:xfrm>
                  <a:off x="1725566" y="5536893"/>
                  <a:ext cx="43" cy="1775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4" name="TextBox 323"/>
                    <p:cNvSpPr txBox="1"/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24" name="TextBox 3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blipFill rotWithShape="0"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5" name="TextBox 324"/>
                    <p:cNvSpPr txBox="1"/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5" name="TextBox 3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26" name="Group 325"/>
                <p:cNvGrpSpPr/>
                <p:nvPr/>
              </p:nvGrpSpPr>
              <p:grpSpPr>
                <a:xfrm>
                  <a:off x="2510427" y="4661922"/>
                  <a:ext cx="668819" cy="246221"/>
                  <a:chOff x="1904987" y="5479971"/>
                  <a:chExt cx="1289034" cy="343373"/>
                </a:xfrm>
              </p:grpSpPr>
              <p:sp>
                <p:nvSpPr>
                  <p:cNvPr id="338" name="TextBox 337"/>
                  <p:cNvSpPr txBox="1"/>
                  <p:nvPr/>
                </p:nvSpPr>
                <p:spPr>
                  <a:xfrm>
                    <a:off x="1904987" y="5479971"/>
                    <a:ext cx="1289034" cy="3433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softmax</a:t>
                    </a:r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2022068" y="5520225"/>
                    <a:ext cx="1047985" cy="291580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27" name="Straight Arrow Connector 326"/>
                <p:cNvCxnSpPr/>
                <p:nvPr/>
              </p:nvCxnSpPr>
              <p:spPr>
                <a:xfrm flipV="1">
                  <a:off x="788840" y="5306454"/>
                  <a:ext cx="439466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Arrow Connector 327"/>
                <p:cNvCxnSpPr/>
                <p:nvPr/>
              </p:nvCxnSpPr>
              <p:spPr>
                <a:xfrm flipV="1">
                  <a:off x="1422724" y="5310311"/>
                  <a:ext cx="29293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/>
                <p:cNvCxnSpPr/>
                <p:nvPr/>
              </p:nvCxnSpPr>
              <p:spPr>
                <a:xfrm>
                  <a:off x="1911363" y="5309892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Arrow Connector 332"/>
                <p:cNvCxnSpPr>
                  <a:endCxn id="316" idx="2"/>
                </p:cNvCxnSpPr>
                <p:nvPr/>
              </p:nvCxnSpPr>
              <p:spPr>
                <a:xfrm flipV="1">
                  <a:off x="1292346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Arrow Connector 334"/>
                <p:cNvCxnSpPr/>
                <p:nvPr/>
              </p:nvCxnSpPr>
              <p:spPr>
                <a:xfrm flipH="1" flipV="1">
                  <a:off x="2853083" y="4889663"/>
                  <a:ext cx="0" cy="95531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6" name="TextBox 335"/>
                    <p:cNvSpPr txBox="1"/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36" name="TextBox 3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blipFill rotWithShape="0">
                      <a:blip r:embed="rId34"/>
                      <a:stretch>
                        <a:fillRect b="-49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157031" y="6351724"/>
                  <a:ext cx="0" cy="22535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Elbow Connector 306"/>
                <p:cNvCxnSpPr/>
                <p:nvPr/>
              </p:nvCxnSpPr>
              <p:spPr>
                <a:xfrm>
                  <a:off x="750417" y="5966298"/>
                  <a:ext cx="1864896" cy="383673"/>
                </a:xfrm>
                <a:prstGeom prst="bentConnector3">
                  <a:avLst>
                    <a:gd name="adj1" fmla="val 17312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/>
                <p:cNvCxnSpPr/>
                <p:nvPr/>
              </p:nvCxnSpPr>
              <p:spPr>
                <a:xfrm flipV="1">
                  <a:off x="2847802" y="5831567"/>
                  <a:ext cx="100745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Arrow Connector 200"/>
                <p:cNvCxnSpPr/>
                <p:nvPr/>
              </p:nvCxnSpPr>
              <p:spPr>
                <a:xfrm flipV="1">
                  <a:off x="1807912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Arrow Connector 201"/>
                <p:cNvCxnSpPr/>
                <p:nvPr/>
              </p:nvCxnSpPr>
              <p:spPr>
                <a:xfrm flipV="1">
                  <a:off x="2226201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Arrow Connector 202"/>
                <p:cNvCxnSpPr/>
                <p:nvPr/>
              </p:nvCxnSpPr>
              <p:spPr>
                <a:xfrm flipV="1">
                  <a:off x="2613880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8" name="Group 477"/>
              <p:cNvGrpSpPr/>
              <p:nvPr/>
            </p:nvGrpSpPr>
            <p:grpSpPr>
              <a:xfrm>
                <a:off x="2704236" y="4947531"/>
                <a:ext cx="316540" cy="672713"/>
                <a:chOff x="2705057" y="4946775"/>
                <a:chExt cx="316540" cy="672713"/>
              </a:xfrm>
            </p:grpSpPr>
            <p:sp>
              <p:nvSpPr>
                <p:cNvPr id="364" name="TextBox 363"/>
                <p:cNvSpPr txBox="1"/>
                <p:nvPr/>
              </p:nvSpPr>
              <p:spPr>
                <a:xfrm>
                  <a:off x="2721688" y="4975529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2726323" y="494677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>
                <a:xfrm>
                  <a:off x="2705057" y="5096268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199" name="Group 198"/>
            <p:cNvGrpSpPr/>
            <p:nvPr/>
          </p:nvGrpSpPr>
          <p:grpSpPr>
            <a:xfrm>
              <a:off x="1194928" y="5151984"/>
              <a:ext cx="297533" cy="369332"/>
              <a:chOff x="-1480460" y="3459686"/>
              <a:chExt cx="316802" cy="481839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038921" y="4211583"/>
            <a:ext cx="3901711" cy="2685519"/>
            <a:chOff x="4038921" y="4211583"/>
            <a:chExt cx="3901711" cy="2685519"/>
          </a:xfrm>
        </p:grpSpPr>
        <p:grpSp>
          <p:nvGrpSpPr>
            <p:cNvPr id="480" name="Group 479"/>
            <p:cNvGrpSpPr/>
            <p:nvPr/>
          </p:nvGrpSpPr>
          <p:grpSpPr>
            <a:xfrm>
              <a:off x="4038921" y="4211583"/>
              <a:ext cx="3901711" cy="2685519"/>
              <a:chOff x="4038921" y="4211583"/>
              <a:chExt cx="3901711" cy="2685519"/>
            </a:xfrm>
          </p:grpSpPr>
          <p:grpSp>
            <p:nvGrpSpPr>
              <p:cNvPr id="475" name="Group 474"/>
              <p:cNvGrpSpPr/>
              <p:nvPr/>
            </p:nvGrpSpPr>
            <p:grpSpPr>
              <a:xfrm>
                <a:off x="4038921" y="4211583"/>
                <a:ext cx="3901711" cy="2685519"/>
                <a:chOff x="4038921" y="4211583"/>
                <a:chExt cx="3901711" cy="2685519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4038921" y="4211583"/>
                  <a:ext cx="3744139" cy="2685519"/>
                  <a:chOff x="111113" y="4254526"/>
                  <a:chExt cx="3744139" cy="2685519"/>
                </a:xfrm>
              </p:grpSpPr>
              <p:cxnSp>
                <p:nvCxnSpPr>
                  <p:cNvPr id="263" name="Straight Arrow Connector 262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4" name="TextBox 263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4" name="TextBox 26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3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5" name="TextBox 264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5" name="TextBox 2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3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7" name="TextBox 266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7" name="TextBox 2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3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68" name="Rectangle 267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4" name="Rectangle 273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274" name="Rectangle 27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6" name="TextBox 275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6" name="TextBox 2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7" name="TextBox 276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7" name="TextBox 2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78" name="Group 277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291" name="TextBox 290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292" name="Rectangle 291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9" name="Straight Arrow Connector 278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Arrow Connector 281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Arrow Connector 282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4" name="TextBox 283"/>
                      <p:cNvSpPr txBox="1"/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84" name="TextBox 28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2"/>
                        <a:stretch>
                          <a:fillRect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5" name="Straight Connector 284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Elbow Connector 285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Arrow Connector 286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Arrow Connector 287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Arrow Connector 288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Arrow Connector 289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TextBox 358"/>
                    <p:cNvSpPr txBox="1"/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9" name="TextBox 3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4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0" name="Straight Arrow Connector 359"/>
                <p:cNvCxnSpPr/>
                <p:nvPr/>
              </p:nvCxnSpPr>
              <p:spPr>
                <a:xfrm>
                  <a:off x="5873352" y="5276180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7" name="Group 366"/>
              <p:cNvGrpSpPr/>
              <p:nvPr/>
            </p:nvGrpSpPr>
            <p:grpSpPr>
              <a:xfrm>
                <a:off x="6652375" y="4919211"/>
                <a:ext cx="310222" cy="663495"/>
                <a:chOff x="2714775" y="4956730"/>
                <a:chExt cx="310222" cy="663495"/>
              </a:xfrm>
            </p:grpSpPr>
            <p:sp>
              <p:nvSpPr>
                <p:cNvPr id="368" name="TextBox 367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0" name="TextBox 369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5106206" y="5141081"/>
              <a:ext cx="297533" cy="369332"/>
              <a:chOff x="-1480460" y="3459686"/>
              <a:chExt cx="316802" cy="481839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984802" y="4206533"/>
            <a:ext cx="3858674" cy="2695618"/>
            <a:chOff x="7984802" y="4206533"/>
            <a:chExt cx="3858674" cy="2695618"/>
          </a:xfrm>
        </p:grpSpPr>
        <p:grpSp>
          <p:nvGrpSpPr>
            <p:cNvPr id="482" name="Group 481"/>
            <p:cNvGrpSpPr/>
            <p:nvPr/>
          </p:nvGrpSpPr>
          <p:grpSpPr>
            <a:xfrm>
              <a:off x="7984802" y="4206533"/>
              <a:ext cx="3858674" cy="2695618"/>
              <a:chOff x="7984802" y="4206533"/>
              <a:chExt cx="3858674" cy="2695618"/>
            </a:xfrm>
          </p:grpSpPr>
          <p:grpSp>
            <p:nvGrpSpPr>
              <p:cNvPr id="476" name="Group 475"/>
              <p:cNvGrpSpPr/>
              <p:nvPr/>
            </p:nvGrpSpPr>
            <p:grpSpPr>
              <a:xfrm>
                <a:off x="7984802" y="4206533"/>
                <a:ext cx="3858674" cy="2695618"/>
                <a:chOff x="7984802" y="4206533"/>
                <a:chExt cx="3858674" cy="2695618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7984802" y="4206533"/>
                  <a:ext cx="3744139" cy="2695618"/>
                  <a:chOff x="111113" y="4244427"/>
                  <a:chExt cx="3744139" cy="2695618"/>
                </a:xfrm>
              </p:grpSpPr>
              <p:cxnSp>
                <p:nvCxnSpPr>
                  <p:cNvPr id="294" name="Straight Arrow Connector 293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5" name="TextBox 294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5" name="TextBox 29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4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6" name="TextBox 295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6" name="TextBox 29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4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8" name="TextBox 297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8" name="TextBox 2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4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9" name="Rectangle 298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40" name="Rectangle 3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1" name="TextBox 340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2" name="TextBox 341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2" name="TextBox 3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3" name="TextBox 342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3" name="TextBox 3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44" name="Group 343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357" name="TextBox 356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358" name="Rectangle 357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45" name="Straight Arrow Connector 344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Arrow Connector 347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0" name="TextBox 349"/>
                      <p:cNvSpPr txBox="1"/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50" name="TextBox 34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9"/>
                        <a:stretch>
                          <a:fillRect b="-491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1" name="Straight Connector 350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Elbow Connector 351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Arrow Connector 352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Arrow Connector 353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Arrow Connector 354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Arrow Connector 355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1" name="TextBox 360"/>
                    <p:cNvSpPr txBox="1"/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1" name="TextBox 3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5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2" name="Straight Arrow Connector 361"/>
                <p:cNvCxnSpPr/>
                <p:nvPr/>
              </p:nvCxnSpPr>
              <p:spPr>
                <a:xfrm>
                  <a:off x="9776196" y="5281229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2" name="Group 371"/>
              <p:cNvGrpSpPr/>
              <p:nvPr/>
            </p:nvGrpSpPr>
            <p:grpSpPr>
              <a:xfrm>
                <a:off x="10558398" y="4921167"/>
                <a:ext cx="310222" cy="663495"/>
                <a:chOff x="2714775" y="4956730"/>
                <a:chExt cx="310222" cy="663495"/>
              </a:xfrm>
            </p:grpSpPr>
            <p:sp>
              <p:nvSpPr>
                <p:cNvPr id="373" name="TextBox 37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4" name="TextBox 373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47" name="TextBox 446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81" name="TextBox 48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8" name="Group 207"/>
            <p:cNvGrpSpPr/>
            <p:nvPr/>
          </p:nvGrpSpPr>
          <p:grpSpPr>
            <a:xfrm>
              <a:off x="9048416" y="5136119"/>
              <a:ext cx="297533" cy="369332"/>
              <a:chOff x="-1480460" y="3459686"/>
              <a:chExt cx="316802" cy="481839"/>
            </a:xfrm>
          </p:grpSpPr>
          <p:sp>
            <p:nvSpPr>
              <p:cNvPr id="209" name="TextBox 208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84" name="Straight Connector 483"/>
          <p:cNvCxnSpPr/>
          <p:nvPr/>
        </p:nvCxnSpPr>
        <p:spPr>
          <a:xfrm>
            <a:off x="779428" y="5280866"/>
            <a:ext cx="10525101" cy="258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32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Getting information from the future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928" y="1030651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He said, “Teddy bears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are on sale!”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4928" y="1555048"/>
            <a:ext cx="7452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said, “Teddy Roosevelt was a great President!”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30382" y="5181075"/>
            <a:ext cx="946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          said,      “Teddy     bears          are             on           sale!”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372909" y="2536230"/>
            <a:ext cx="10693303" cy="2722547"/>
            <a:chOff x="372909" y="2536230"/>
            <a:chExt cx="10693303" cy="2722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1059338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89" t="-81579" r="-2778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58" t="-81579" r="-6475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1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/>
            <p:cNvCxnSpPr/>
            <p:nvPr/>
          </p:nvCxnSpPr>
          <p:spPr>
            <a:xfrm>
              <a:off x="12607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/>
            <p:cNvGrpSpPr/>
            <p:nvPr/>
          </p:nvGrpSpPr>
          <p:grpSpPr>
            <a:xfrm>
              <a:off x="1722146" y="3539345"/>
              <a:ext cx="905441" cy="672021"/>
              <a:chOff x="1788811" y="3527864"/>
              <a:chExt cx="905441" cy="672021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823071" y="3527864"/>
                <a:ext cx="782545" cy="672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/>
            <p:cNvGrpSpPr/>
            <p:nvPr/>
          </p:nvGrpSpPr>
          <p:grpSpPr>
            <a:xfrm>
              <a:off x="3121603" y="3539344"/>
              <a:ext cx="910170" cy="672022"/>
              <a:chOff x="3106089" y="3521769"/>
              <a:chExt cx="910170" cy="67202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106089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/>
            <p:cNvGrpSpPr/>
            <p:nvPr/>
          </p:nvGrpSpPr>
          <p:grpSpPr>
            <a:xfrm>
              <a:off x="4525789" y="3539344"/>
              <a:ext cx="905441" cy="672022"/>
              <a:chOff x="4551715" y="3552997"/>
              <a:chExt cx="905441" cy="67202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556742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Group 75"/>
            <p:cNvGrpSpPr/>
            <p:nvPr/>
          </p:nvGrpSpPr>
          <p:grpSpPr>
            <a:xfrm>
              <a:off x="10128341" y="3539344"/>
              <a:ext cx="905441" cy="672022"/>
              <a:chOff x="10128341" y="3556919"/>
              <a:chExt cx="905441" cy="6720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215105" y="355691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&lt;7&gt;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459" t="-80263" r="-21311" b="-6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/>
            <p:cNvCxnSpPr/>
            <p:nvPr/>
          </p:nvCxnSpPr>
          <p:spPr>
            <a:xfrm>
              <a:off x="96669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324703" y="3539344"/>
              <a:ext cx="910170" cy="672022"/>
              <a:chOff x="7195917" y="3521769"/>
              <a:chExt cx="910170" cy="672022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195917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&lt;5&gt;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/>
            <p:cNvGrpSpPr/>
            <p:nvPr/>
          </p:nvGrpSpPr>
          <p:grpSpPr>
            <a:xfrm>
              <a:off x="8728889" y="3539344"/>
              <a:ext cx="905441" cy="672022"/>
              <a:chOff x="8644063" y="3552997"/>
              <a:chExt cx="905441" cy="672022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8646570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&lt;6&gt;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5925246" y="3539344"/>
              <a:ext cx="905441" cy="672022"/>
              <a:chOff x="5878639" y="3526926"/>
              <a:chExt cx="905441" cy="672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Rectangle 61"/>
              <p:cNvSpPr/>
              <p:nvPr/>
            </p:nvSpPr>
            <p:spPr>
              <a:xfrm>
                <a:off x="5938109" y="3526926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 flipV="1">
              <a:off x="1061843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62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D3E9-C2E3-6C41-B97B-4A91F8E0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15 – Bidirectional RNN (BRNN)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D8E4E7-506B-9A45-8A4E-7D5E3A5BFCD9}"/>
                  </a:ext>
                </a:extLst>
              </p:cNvPr>
              <p:cNvSpPr txBox="1"/>
              <p:nvPr/>
            </p:nvSpPr>
            <p:spPr>
              <a:xfrm>
                <a:off x="4140473" y="5616845"/>
                <a:ext cx="906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D8E4E7-506B-9A45-8A4E-7D5E3A5BF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473" y="5616845"/>
                <a:ext cx="90672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5C051D-F955-7741-85F5-C90401B2F85D}"/>
              </a:ext>
            </a:extLst>
          </p:cNvPr>
          <p:cNvCxnSpPr>
            <a:cxnSpLocks/>
          </p:cNvCxnSpPr>
          <p:nvPr/>
        </p:nvCxnSpPr>
        <p:spPr>
          <a:xfrm flipV="1">
            <a:off x="2234887" y="2814582"/>
            <a:ext cx="308023" cy="61269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E9096E-FDA6-ED49-BC94-579753883136}"/>
              </a:ext>
            </a:extLst>
          </p:cNvPr>
          <p:cNvCxnSpPr>
            <a:cxnSpLocks/>
          </p:cNvCxnSpPr>
          <p:nvPr/>
        </p:nvCxnSpPr>
        <p:spPr>
          <a:xfrm flipV="1">
            <a:off x="4526943" y="2814582"/>
            <a:ext cx="288125" cy="61269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54C7A6-7716-B446-8C93-1572D2A73023}"/>
                  </a:ext>
                </a:extLst>
              </p:cNvPr>
              <p:cNvSpPr txBox="1"/>
              <p:nvPr/>
            </p:nvSpPr>
            <p:spPr>
              <a:xfrm>
                <a:off x="2339818" y="2315206"/>
                <a:ext cx="8721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54C7A6-7716-B446-8C93-1572D2A73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818" y="2315206"/>
                <a:ext cx="872177" cy="461665"/>
              </a:xfrm>
              <a:prstGeom prst="rect">
                <a:avLst/>
              </a:prstGeom>
              <a:blipFill>
                <a:blip r:embed="rId3"/>
                <a:stretch>
                  <a:fillRect r="-1429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9DCD47-168B-CF4A-8717-92188690756C}"/>
                  </a:ext>
                </a:extLst>
              </p:cNvPr>
              <p:cNvSpPr txBox="1"/>
              <p:nvPr/>
            </p:nvSpPr>
            <p:spPr>
              <a:xfrm>
                <a:off x="4652566" y="2352917"/>
                <a:ext cx="846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9DCD47-168B-CF4A-8717-921886907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566" y="2352917"/>
                <a:ext cx="846357" cy="461665"/>
              </a:xfrm>
              <a:prstGeom prst="rect">
                <a:avLst/>
              </a:prstGeom>
              <a:blipFill>
                <a:blip r:embed="rId4"/>
                <a:stretch>
                  <a:fillRect r="-588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01770E-0493-894C-90AF-304B7FC6D985}"/>
              </a:ext>
            </a:extLst>
          </p:cNvPr>
          <p:cNvCxnSpPr>
            <a:cxnSpLocks/>
          </p:cNvCxnSpPr>
          <p:nvPr/>
        </p:nvCxnSpPr>
        <p:spPr>
          <a:xfrm flipV="1">
            <a:off x="2775907" y="3799039"/>
            <a:ext cx="985865" cy="686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159F1-A535-2245-8EB6-2B98999D6BAA}"/>
              </a:ext>
            </a:extLst>
          </p:cNvPr>
          <p:cNvCxnSpPr>
            <a:cxnSpLocks/>
          </p:cNvCxnSpPr>
          <p:nvPr/>
        </p:nvCxnSpPr>
        <p:spPr>
          <a:xfrm>
            <a:off x="4992041" y="3805907"/>
            <a:ext cx="94485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81C20C-D5B4-8547-B71E-9689059F8B14}"/>
                  </a:ext>
                </a:extLst>
              </p:cNvPr>
              <p:cNvSpPr txBox="1"/>
              <p:nvPr/>
            </p:nvSpPr>
            <p:spPr>
              <a:xfrm>
                <a:off x="6182337" y="5616845"/>
                <a:ext cx="906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81C20C-D5B4-8547-B71E-9689059F8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37" y="5616845"/>
                <a:ext cx="90672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F6252C-AA2F-784A-B06A-D68E9D3886F2}"/>
              </a:ext>
            </a:extLst>
          </p:cNvPr>
          <p:cNvCxnSpPr>
            <a:cxnSpLocks/>
          </p:cNvCxnSpPr>
          <p:nvPr/>
        </p:nvCxnSpPr>
        <p:spPr>
          <a:xfrm flipV="1">
            <a:off x="6610648" y="2776871"/>
            <a:ext cx="369474" cy="6504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CBFD71-ABC0-714B-A812-20E94270BBB0}"/>
                  </a:ext>
                </a:extLst>
              </p:cNvPr>
              <p:cNvSpPr txBox="1"/>
              <p:nvPr/>
            </p:nvSpPr>
            <p:spPr>
              <a:xfrm>
                <a:off x="6799101" y="2352917"/>
                <a:ext cx="7474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CBFD71-ABC0-714B-A812-20E94270B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01" y="2352917"/>
                <a:ext cx="747401" cy="461665"/>
              </a:xfrm>
              <a:prstGeom prst="rect">
                <a:avLst/>
              </a:prstGeom>
              <a:blipFill>
                <a:blip r:embed="rId6"/>
                <a:stretch>
                  <a:fillRect r="-20000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C3F076-3284-7E4C-B819-0B7206A18EBA}"/>
              </a:ext>
            </a:extLst>
          </p:cNvPr>
          <p:cNvCxnSpPr>
            <a:cxnSpLocks/>
          </p:cNvCxnSpPr>
          <p:nvPr/>
        </p:nvCxnSpPr>
        <p:spPr>
          <a:xfrm>
            <a:off x="7119274" y="3805907"/>
            <a:ext cx="11334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6FE08-942D-0741-90B5-5C21942DDBF7}"/>
                  </a:ext>
                </a:extLst>
              </p:cNvPr>
              <p:cNvSpPr txBox="1"/>
              <p:nvPr/>
            </p:nvSpPr>
            <p:spPr>
              <a:xfrm>
                <a:off x="488656" y="3584430"/>
                <a:ext cx="7761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6FE08-942D-0741-90B5-5C21942DD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56" y="3584430"/>
                <a:ext cx="776116" cy="429219"/>
              </a:xfrm>
              <a:prstGeom prst="rect">
                <a:avLst/>
              </a:prstGeom>
              <a:blipFill>
                <a:blip r:embed="rId7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B715B1-5364-5C4F-A917-E7320D7511FF}"/>
              </a:ext>
            </a:extLst>
          </p:cNvPr>
          <p:cNvCxnSpPr/>
          <p:nvPr/>
        </p:nvCxnSpPr>
        <p:spPr>
          <a:xfrm>
            <a:off x="1376450" y="3805907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1C29E8-5CFC-FC49-AC2D-179187B77DCD}"/>
                  </a:ext>
                </a:extLst>
              </p:cNvPr>
              <p:cNvSpPr txBox="1"/>
              <p:nvPr/>
            </p:nvSpPr>
            <p:spPr>
              <a:xfrm>
                <a:off x="1938818" y="5633068"/>
                <a:ext cx="7772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1C29E8-5CFC-FC49-AC2D-179187B7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818" y="5633068"/>
                <a:ext cx="777216" cy="429219"/>
              </a:xfrm>
              <a:prstGeom prst="rect">
                <a:avLst/>
              </a:prstGeom>
              <a:blipFill>
                <a:blip r:embed="rId8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ED83586-605C-F549-B1AC-80EF05C84F83}"/>
              </a:ext>
            </a:extLst>
          </p:cNvPr>
          <p:cNvGrpSpPr/>
          <p:nvPr/>
        </p:nvGrpSpPr>
        <p:grpSpPr>
          <a:xfrm>
            <a:off x="1837893" y="3469897"/>
            <a:ext cx="905441" cy="672021"/>
            <a:chOff x="1788811" y="3527864"/>
            <a:chExt cx="905441" cy="67202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04EBC4-E152-D248-BAC0-F61DCAD5C4D5}"/>
                </a:ext>
              </a:extLst>
            </p:cNvPr>
            <p:cNvSpPr/>
            <p:nvPr/>
          </p:nvSpPr>
          <p:spPr>
            <a:xfrm>
              <a:off x="1823071" y="3527864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A77C3D2-306D-354D-A983-C9DB8B3C2D9E}"/>
                    </a:ext>
                  </a:extLst>
                </p:cNvPr>
                <p:cNvSpPr txBox="1"/>
                <p:nvPr/>
              </p:nvSpPr>
              <p:spPr>
                <a:xfrm>
                  <a:off x="1788811" y="3632106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811" y="3632106"/>
                  <a:ext cx="905441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124B18-56A1-E245-ACBC-D260AD4CD303}"/>
              </a:ext>
            </a:extLst>
          </p:cNvPr>
          <p:cNvGrpSpPr/>
          <p:nvPr/>
        </p:nvGrpSpPr>
        <p:grpSpPr>
          <a:xfrm>
            <a:off x="4117032" y="3469896"/>
            <a:ext cx="910170" cy="672022"/>
            <a:chOff x="3106089" y="3521769"/>
            <a:chExt cx="910170" cy="67202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152250F-D8DB-3F46-87EC-80BF2F59182F}"/>
                </a:ext>
              </a:extLst>
            </p:cNvPr>
            <p:cNvSpPr/>
            <p:nvPr/>
          </p:nvSpPr>
          <p:spPr>
            <a:xfrm>
              <a:off x="3106089" y="3521769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3289C3D-2521-D042-8D64-9D7CA9CBC34E}"/>
                    </a:ext>
                  </a:extLst>
                </p:cNvPr>
                <p:cNvSpPr txBox="1"/>
                <p:nvPr/>
              </p:nvSpPr>
              <p:spPr>
                <a:xfrm>
                  <a:off x="3110818" y="3632106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0818" y="3632106"/>
                  <a:ext cx="905441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CCC5B8-068E-2445-9AFF-1C0F935B925C}"/>
              </a:ext>
            </a:extLst>
          </p:cNvPr>
          <p:cNvGrpSpPr/>
          <p:nvPr/>
        </p:nvGrpSpPr>
        <p:grpSpPr>
          <a:xfrm>
            <a:off x="6192549" y="3469896"/>
            <a:ext cx="905441" cy="672022"/>
            <a:chOff x="4551715" y="3552997"/>
            <a:chExt cx="905441" cy="67202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A9FFD3D-A33C-4B42-A6D3-C65249406A16}"/>
                </a:ext>
              </a:extLst>
            </p:cNvPr>
            <p:cNvSpPr/>
            <p:nvPr/>
          </p:nvSpPr>
          <p:spPr>
            <a:xfrm>
              <a:off x="4556742" y="3552997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BE52290-2B17-0343-9DEC-CE980418373D}"/>
                    </a:ext>
                  </a:extLst>
                </p:cNvPr>
                <p:cNvSpPr txBox="1"/>
                <p:nvPr/>
              </p:nvSpPr>
              <p:spPr>
                <a:xfrm>
                  <a:off x="4551715" y="3632106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715" y="3632106"/>
                  <a:ext cx="905441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C51B93-9B31-E343-9F35-A9C548D8D07A}"/>
              </a:ext>
            </a:extLst>
          </p:cNvPr>
          <p:cNvCxnSpPr>
            <a:cxnSpLocks/>
          </p:cNvCxnSpPr>
          <p:nvPr/>
        </p:nvCxnSpPr>
        <p:spPr>
          <a:xfrm flipV="1">
            <a:off x="8833254" y="2837612"/>
            <a:ext cx="411000" cy="58966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F54EAB-916B-E34B-BCC1-D15BE2316C78}"/>
                  </a:ext>
                </a:extLst>
              </p:cNvPr>
              <p:cNvSpPr txBox="1"/>
              <p:nvPr/>
            </p:nvSpPr>
            <p:spPr>
              <a:xfrm>
                <a:off x="8989526" y="2375947"/>
                <a:ext cx="7474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F54EAB-916B-E34B-BCC1-D15BE2316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526" y="2375947"/>
                <a:ext cx="747401" cy="461665"/>
              </a:xfrm>
              <a:prstGeom prst="rect">
                <a:avLst/>
              </a:prstGeom>
              <a:blipFill>
                <a:blip r:embed="rId14"/>
                <a:stretch>
                  <a:fillRect l="-3390" r="-18644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D401092F-A7AD-924E-9B91-B125A2E5958E}"/>
              </a:ext>
            </a:extLst>
          </p:cNvPr>
          <p:cNvGrpSpPr/>
          <p:nvPr/>
        </p:nvGrpSpPr>
        <p:grpSpPr>
          <a:xfrm>
            <a:off x="8402238" y="3469896"/>
            <a:ext cx="905441" cy="672022"/>
            <a:chOff x="5878639" y="3526926"/>
            <a:chExt cx="905441" cy="6720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5ECA09-C3AF-1A4D-A21F-78FF14EDB70D}"/>
                    </a:ext>
                  </a:extLst>
                </p:cNvPr>
                <p:cNvSpPr txBox="1"/>
                <p:nvPr/>
              </p:nvSpPr>
              <p:spPr>
                <a:xfrm>
                  <a:off x="5878639" y="3632106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639" y="3632106"/>
                  <a:ext cx="905441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5FC3F6-46F7-7948-A203-5F9B2DD443AA}"/>
                </a:ext>
              </a:extLst>
            </p:cNvPr>
            <p:cNvSpPr/>
            <p:nvPr/>
          </p:nvSpPr>
          <p:spPr>
            <a:xfrm>
              <a:off x="5938109" y="3526926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F8A9C5-1BC7-C44E-92AF-DC2F4FA754AA}"/>
                  </a:ext>
                </a:extLst>
              </p:cNvPr>
              <p:cNvSpPr txBox="1"/>
              <p:nvPr/>
            </p:nvSpPr>
            <p:spPr>
              <a:xfrm>
                <a:off x="8402238" y="5616845"/>
                <a:ext cx="906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F8A9C5-1BC7-C44E-92AF-DC2F4FA75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238" y="5616845"/>
                <a:ext cx="906723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21A30F-068D-974F-9314-4C2BA88F57C0}"/>
              </a:ext>
            </a:extLst>
          </p:cNvPr>
          <p:cNvCxnSpPr>
            <a:cxnSpLocks/>
          </p:cNvCxnSpPr>
          <p:nvPr/>
        </p:nvCxnSpPr>
        <p:spPr>
          <a:xfrm flipH="1" flipV="1">
            <a:off x="2234887" y="4314163"/>
            <a:ext cx="25051" cy="113934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1C8357-13EA-AD42-97AE-4AD17FE5CC4F}"/>
              </a:ext>
            </a:extLst>
          </p:cNvPr>
          <p:cNvCxnSpPr>
            <a:cxnSpLocks/>
          </p:cNvCxnSpPr>
          <p:nvPr/>
        </p:nvCxnSpPr>
        <p:spPr>
          <a:xfrm flipH="1" flipV="1">
            <a:off x="4526943" y="4222775"/>
            <a:ext cx="25051" cy="123073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512C28-A904-234A-809C-3D2574938034}"/>
              </a:ext>
            </a:extLst>
          </p:cNvPr>
          <p:cNvCxnSpPr/>
          <p:nvPr/>
        </p:nvCxnSpPr>
        <p:spPr>
          <a:xfrm flipV="1">
            <a:off x="6635699" y="4984000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E4E603-5FBE-B045-9499-4458EC1C776E}"/>
              </a:ext>
            </a:extLst>
          </p:cNvPr>
          <p:cNvCxnSpPr/>
          <p:nvPr/>
        </p:nvCxnSpPr>
        <p:spPr>
          <a:xfrm flipV="1">
            <a:off x="8858305" y="4984000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20BC51-2C3C-2A41-BA86-F0C4C3D3AE5F}"/>
              </a:ext>
            </a:extLst>
          </p:cNvPr>
          <p:cNvGrpSpPr/>
          <p:nvPr/>
        </p:nvGrpSpPr>
        <p:grpSpPr>
          <a:xfrm>
            <a:off x="2508650" y="4297569"/>
            <a:ext cx="978088" cy="672021"/>
            <a:chOff x="1788811" y="3527864"/>
            <a:chExt cx="978088" cy="67202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0EFF696-094F-084E-8731-648F8EDA4B9E}"/>
                </a:ext>
              </a:extLst>
            </p:cNvPr>
            <p:cNvSpPr/>
            <p:nvPr/>
          </p:nvSpPr>
          <p:spPr>
            <a:xfrm>
              <a:off x="1823071" y="3527864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B60CC02-02D1-C54B-A29D-4589C69D5838}"/>
                    </a:ext>
                  </a:extLst>
                </p:cNvPr>
                <p:cNvSpPr txBox="1"/>
                <p:nvPr/>
              </p:nvSpPr>
              <p:spPr>
                <a:xfrm>
                  <a:off x="1788811" y="3632106"/>
                  <a:ext cx="9780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B60CC02-02D1-C54B-A29D-4589C69D5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811" y="3632106"/>
                  <a:ext cx="978088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0A6B0C3-128B-BD43-AA39-C1DB5A1DE409}"/>
              </a:ext>
            </a:extLst>
          </p:cNvPr>
          <p:cNvGrpSpPr/>
          <p:nvPr/>
        </p:nvGrpSpPr>
        <p:grpSpPr>
          <a:xfrm>
            <a:off x="4954074" y="4314163"/>
            <a:ext cx="982817" cy="672022"/>
            <a:chOff x="3106089" y="3521769"/>
            <a:chExt cx="982817" cy="67202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A6D31F8-4BC3-2B43-8BD2-CC93DE7030BB}"/>
                </a:ext>
              </a:extLst>
            </p:cNvPr>
            <p:cNvSpPr/>
            <p:nvPr/>
          </p:nvSpPr>
          <p:spPr>
            <a:xfrm>
              <a:off x="3106089" y="3521769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D9BBC9D-3982-C545-9633-0B4D7F075210}"/>
                    </a:ext>
                  </a:extLst>
                </p:cNvPr>
                <p:cNvSpPr txBox="1"/>
                <p:nvPr/>
              </p:nvSpPr>
              <p:spPr>
                <a:xfrm>
                  <a:off x="3110818" y="3632106"/>
                  <a:ext cx="9780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D9BBC9D-3982-C545-9633-0B4D7F075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0818" y="3632106"/>
                  <a:ext cx="978088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6367E35-945F-5A41-9209-D1EA55C663A3}"/>
              </a:ext>
            </a:extLst>
          </p:cNvPr>
          <p:cNvGrpSpPr/>
          <p:nvPr/>
        </p:nvGrpSpPr>
        <p:grpSpPr>
          <a:xfrm>
            <a:off x="7049055" y="4317804"/>
            <a:ext cx="982817" cy="672022"/>
            <a:chOff x="3106089" y="3521769"/>
            <a:chExt cx="982817" cy="67202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F9D40F-F253-FA4A-9567-153E119FB437}"/>
                </a:ext>
              </a:extLst>
            </p:cNvPr>
            <p:cNvSpPr/>
            <p:nvPr/>
          </p:nvSpPr>
          <p:spPr>
            <a:xfrm>
              <a:off x="3106089" y="3521769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0BEBB0D-53FD-AE40-A752-59EBF8A6F715}"/>
                    </a:ext>
                  </a:extLst>
                </p:cNvPr>
                <p:cNvSpPr txBox="1"/>
                <p:nvPr/>
              </p:nvSpPr>
              <p:spPr>
                <a:xfrm>
                  <a:off x="3110818" y="3632106"/>
                  <a:ext cx="9780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0BEBB0D-53FD-AE40-A752-59EBF8A6F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0818" y="3632106"/>
                  <a:ext cx="978088" cy="461665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15CF283-1AF8-F84A-9296-E1573A18332B}"/>
              </a:ext>
            </a:extLst>
          </p:cNvPr>
          <p:cNvGrpSpPr/>
          <p:nvPr/>
        </p:nvGrpSpPr>
        <p:grpSpPr>
          <a:xfrm>
            <a:off x="9345654" y="4322962"/>
            <a:ext cx="982817" cy="672022"/>
            <a:chOff x="3106089" y="3521769"/>
            <a:chExt cx="982817" cy="67202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B644AF-2158-D143-B9BD-210FDCC4D6AD}"/>
                </a:ext>
              </a:extLst>
            </p:cNvPr>
            <p:cNvSpPr/>
            <p:nvPr/>
          </p:nvSpPr>
          <p:spPr>
            <a:xfrm>
              <a:off x="3106089" y="3521769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7E4BB19-51AC-5845-BBC1-1F00B7F3DB35}"/>
                    </a:ext>
                  </a:extLst>
                </p:cNvPr>
                <p:cNvSpPr txBox="1"/>
                <p:nvPr/>
              </p:nvSpPr>
              <p:spPr>
                <a:xfrm>
                  <a:off x="3110818" y="3632106"/>
                  <a:ext cx="9780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7E4BB19-51AC-5845-BBC1-1F00B7F3D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0818" y="3632106"/>
                  <a:ext cx="978088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9912190-F285-6940-83FE-11192E672A3A}"/>
              </a:ext>
            </a:extLst>
          </p:cNvPr>
          <p:cNvCxnSpPr>
            <a:cxnSpLocks/>
          </p:cNvCxnSpPr>
          <p:nvPr/>
        </p:nvCxnSpPr>
        <p:spPr>
          <a:xfrm flipH="1" flipV="1">
            <a:off x="2654698" y="2814582"/>
            <a:ext cx="342996" cy="143084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E58808C-A289-2148-8F72-D07DE61F3105}"/>
              </a:ext>
            </a:extLst>
          </p:cNvPr>
          <p:cNvCxnSpPr>
            <a:cxnSpLocks/>
          </p:cNvCxnSpPr>
          <p:nvPr/>
        </p:nvCxnSpPr>
        <p:spPr>
          <a:xfrm flipH="1" flipV="1">
            <a:off x="4899578" y="2814582"/>
            <a:ext cx="445769" cy="14217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3271E2-41DC-DB4B-A4E0-8C303C13E4FF}"/>
              </a:ext>
            </a:extLst>
          </p:cNvPr>
          <p:cNvCxnSpPr>
            <a:cxnSpLocks/>
          </p:cNvCxnSpPr>
          <p:nvPr/>
        </p:nvCxnSpPr>
        <p:spPr>
          <a:xfrm flipH="1" flipV="1">
            <a:off x="7049055" y="2814582"/>
            <a:ext cx="396077" cy="140819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ECE497E-7D08-6443-8143-835AB6003B46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9363227" y="2837612"/>
            <a:ext cx="373700" cy="141173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8F79EE-93E3-234B-AF53-64A90814D0F2}"/>
              </a:ext>
            </a:extLst>
          </p:cNvPr>
          <p:cNvCxnSpPr>
            <a:cxnSpLocks/>
            <a:endCxn id="65" idx="3"/>
          </p:cNvCxnSpPr>
          <p:nvPr/>
        </p:nvCxnSpPr>
        <p:spPr>
          <a:xfrm flipH="1">
            <a:off x="3486738" y="4632643"/>
            <a:ext cx="1267066" cy="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9969635-06F0-D64C-BD82-454F4A430BB4}"/>
              </a:ext>
            </a:extLst>
          </p:cNvPr>
          <p:cNvCxnSpPr>
            <a:cxnSpLocks/>
          </p:cNvCxnSpPr>
          <p:nvPr/>
        </p:nvCxnSpPr>
        <p:spPr>
          <a:xfrm flipH="1" flipV="1">
            <a:off x="5842622" y="4640382"/>
            <a:ext cx="1029684" cy="1322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F47889A-1349-CD4A-AF7F-31B506DFC843}"/>
              </a:ext>
            </a:extLst>
          </p:cNvPr>
          <p:cNvCxnSpPr>
            <a:cxnSpLocks/>
          </p:cNvCxnSpPr>
          <p:nvPr/>
        </p:nvCxnSpPr>
        <p:spPr>
          <a:xfrm flipH="1">
            <a:off x="7852020" y="4627641"/>
            <a:ext cx="1289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038D92-A658-534D-AD14-F40767A210B8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2413950" y="4969590"/>
            <a:ext cx="520233" cy="51851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3D9A544-4DD6-5041-BBC3-35288A0DE0BF}"/>
              </a:ext>
            </a:extLst>
          </p:cNvPr>
          <p:cNvCxnSpPr>
            <a:cxnSpLocks/>
          </p:cNvCxnSpPr>
          <p:nvPr/>
        </p:nvCxnSpPr>
        <p:spPr>
          <a:xfrm flipV="1">
            <a:off x="4835870" y="5064013"/>
            <a:ext cx="520233" cy="51851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B8FAFE7-B237-B746-98EE-1F39661CE725}"/>
              </a:ext>
            </a:extLst>
          </p:cNvPr>
          <p:cNvCxnSpPr>
            <a:cxnSpLocks/>
          </p:cNvCxnSpPr>
          <p:nvPr/>
        </p:nvCxnSpPr>
        <p:spPr>
          <a:xfrm flipV="1">
            <a:off x="6966653" y="5072117"/>
            <a:ext cx="520233" cy="51851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CD35B1B-3509-624E-986D-AEB4973D6C3E}"/>
              </a:ext>
            </a:extLst>
          </p:cNvPr>
          <p:cNvCxnSpPr>
            <a:cxnSpLocks/>
          </p:cNvCxnSpPr>
          <p:nvPr/>
        </p:nvCxnSpPr>
        <p:spPr>
          <a:xfrm flipV="1">
            <a:off x="9244254" y="5111740"/>
            <a:ext cx="520233" cy="51851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D43C09F-C59C-484C-9E5A-4512A4E3FA4D}"/>
              </a:ext>
            </a:extLst>
          </p:cNvPr>
          <p:cNvCxnSpPr>
            <a:cxnSpLocks/>
          </p:cNvCxnSpPr>
          <p:nvPr/>
        </p:nvCxnSpPr>
        <p:spPr>
          <a:xfrm>
            <a:off x="9363226" y="3782523"/>
            <a:ext cx="11334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4F54988-34DA-244F-AB93-0580AFE9A8F2}"/>
              </a:ext>
            </a:extLst>
          </p:cNvPr>
          <p:cNvCxnSpPr>
            <a:cxnSpLocks/>
          </p:cNvCxnSpPr>
          <p:nvPr/>
        </p:nvCxnSpPr>
        <p:spPr>
          <a:xfrm flipH="1" flipV="1">
            <a:off x="1504709" y="4627641"/>
            <a:ext cx="928598" cy="1274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75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6276C588-B938-4ABF-AEA4-51B093BD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932" y="3986045"/>
            <a:ext cx="2489848" cy="243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Lession</a:t>
            </a:r>
            <a:r>
              <a:rPr lang="en-US" dirty="0"/>
              <a:t> 14 - Visualizing what a CNN is learning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3467" y="1103872"/>
            <a:ext cx="1560932" cy="2036625"/>
            <a:chOff x="429515" y="1089158"/>
            <a:chExt cx="1560932" cy="2036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2372" t="3661" r="23702" b="53627"/>
            <a:stretch/>
          </p:blipFill>
          <p:spPr>
            <a:xfrm>
              <a:off x="429515" y="1089158"/>
              <a:ext cx="1560932" cy="17307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224×224×3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ube 9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4065742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317412" y="1580741"/>
            <a:ext cx="729039" cy="713011"/>
          </a:xfrm>
          <a:prstGeom prst="cube">
            <a:avLst>
              <a:gd name="adj" fmla="val 44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6315917" y="1580740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7314422" y="1580739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8312927" y="1580738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7" name="Rectangle 26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977666" y="1345494"/>
            <a:ext cx="342900" cy="1247457"/>
            <a:chOff x="10807714" y="1840499"/>
            <a:chExt cx="342900" cy="1247457"/>
          </a:xfrm>
        </p:grpSpPr>
        <p:sp>
          <p:nvSpPr>
            <p:cNvPr id="34" name="Rectangle 33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1851132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82266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6527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04173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01901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2582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973170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879369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8054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41703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latin typeface="Cambria Math" charset="0"/>
                        </a:rPr>
                        <m:t>10×110×96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5</m:t>
                      </m:r>
                      <m:r>
                        <a:rPr lang="en-US" b="0" i="1" smtClean="0">
                          <a:latin typeface="Cambria Math" charset="0"/>
                        </a:rPr>
                        <m:t>5×55×96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26×26×256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charset="0"/>
                        </a:rPr>
                        <m:t>×6×256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10132573" y="257294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794553" y="257343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796617" y="-1143252"/>
            <a:ext cx="354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b="1"/>
              <a:t>: </a:t>
            </a:r>
            <a:r>
              <a:rPr lang="en-US"/>
              <a:t>3 </a:t>
            </a:r>
            <a:r>
              <a:rPr lang="en-US" dirty="0"/>
              <a:t>by 3 max pool with stride 2: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153" y="3755423"/>
            <a:ext cx="6979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Pick a unit in layer 1. Find the nine image patches that maximize the unit’s activation.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9154" y="5210525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Repeat for other units.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141" y="6499436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[Zeiler and Fergus., 2013, Visualizing and understanding convolutional networks]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680546" y="3910767"/>
            <a:ext cx="1332264" cy="934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837371" y="3927609"/>
            <a:ext cx="1368853" cy="934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987013" y="4819623"/>
            <a:ext cx="118098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892777" y="4819623"/>
            <a:ext cx="85130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0689254" y="4819623"/>
            <a:ext cx="1136083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906656" y="5607533"/>
            <a:ext cx="996192" cy="91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787995" y="5607533"/>
            <a:ext cx="1128063" cy="92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696103" y="5607533"/>
            <a:ext cx="1085614" cy="89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892777" y="3984741"/>
            <a:ext cx="985097" cy="87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90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Deep RNN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947519" y="3870313"/>
            <a:ext cx="9581212" cy="1752794"/>
            <a:chOff x="363467" y="3628939"/>
            <a:chExt cx="9581212" cy="1752794"/>
          </a:xfrm>
        </p:grpSpPr>
        <p:grpSp>
          <p:nvGrpSpPr>
            <p:cNvPr id="6" name="Group 5"/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9" name="Straight Arrow Connector 8"/>
              <p:cNvCxnSpPr>
                <a:stCxn id="19" idx="0"/>
                <a:endCxn id="18" idx="2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" name="TextBox 3"/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" name="Straight Arrow Connector 6"/>
                  <p:cNvCxnSpPr>
                    <a:stCxn id="4" idx="0"/>
                    <a:endCxn id="19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/>
                  <p:cNvCxnSpPr>
                    <a:stCxn id="35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41"/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9" name="Straight Arrow Connector 68"/>
                  <p:cNvCxnSpPr>
                    <a:stCxn id="19" idx="3"/>
                    <a:endCxn id="42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>
                    <a:stCxn id="42" idx="3"/>
                    <a:endCxn id="52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>
                    <a:stCxn id="52" idx="3"/>
                    <a:endCxn id="62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Rectangle 51"/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TextBox 53"/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5" name="Straight Arrow Connector 54"/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61"/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1" name="Straight Arrow Connector 70"/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943500" y="2920211"/>
            <a:ext cx="9676210" cy="950102"/>
            <a:chOff x="359448" y="2678837"/>
            <a:chExt cx="9676210" cy="950102"/>
          </a:xfrm>
        </p:grpSpPr>
        <p:grpSp>
          <p:nvGrpSpPr>
            <p:cNvPr id="10" name="Group 9"/>
            <p:cNvGrpSpPr/>
            <p:nvPr/>
          </p:nvGrpSpPr>
          <p:grpSpPr>
            <a:xfrm>
              <a:off x="359448" y="2678837"/>
              <a:ext cx="9676210" cy="950102"/>
              <a:chOff x="359448" y="2678837"/>
              <a:chExt cx="9676210" cy="950102"/>
            </a:xfrm>
          </p:grpSpPr>
          <p:cxnSp>
            <p:nvCxnSpPr>
              <p:cNvPr id="11" name="Straight Arrow Connector 10"/>
              <p:cNvCxnSpPr>
                <a:stCxn id="18" idx="0"/>
                <a:endCxn id="17" idx="2"/>
              </p:cNvCxnSpPr>
              <p:nvPr/>
            </p:nvCxnSpPr>
            <p:spPr>
              <a:xfrm flipV="1">
                <a:off x="2747431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4991678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7235924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9484189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359448" y="3019863"/>
                <a:ext cx="9676210" cy="609076"/>
                <a:chOff x="359448" y="3019863"/>
                <a:chExt cx="9676210" cy="609076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2290960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35207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/>
                <p:cNvCxnSpPr>
                  <a:stCxn id="18" idx="3"/>
                  <a:endCxn id="41" idx="1"/>
                </p:cNvCxnSpPr>
                <p:nvPr/>
              </p:nvCxnSpPr>
              <p:spPr>
                <a:xfrm>
                  <a:off x="3203902" y="3324401"/>
                  <a:ext cx="133130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>
                  <a:stCxn id="41" idx="3"/>
                  <a:endCxn id="51" idx="1"/>
                </p:cNvCxnSpPr>
                <p:nvPr/>
              </p:nvCxnSpPr>
              <p:spPr>
                <a:xfrm>
                  <a:off x="5448149" y="3324401"/>
                  <a:ext cx="1331304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>
                  <a:stCxn id="51" idx="3"/>
                  <a:endCxn id="61" idx="1"/>
                </p:cNvCxnSpPr>
                <p:nvPr/>
              </p:nvCxnSpPr>
              <p:spPr>
                <a:xfrm>
                  <a:off x="7692395" y="3324401"/>
                  <a:ext cx="1335323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/>
                <p:cNvSpPr/>
                <p:nvPr/>
              </p:nvSpPr>
              <p:spPr>
                <a:xfrm>
                  <a:off x="6779453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/>
                    <p:cNvSpPr txBox="1"/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2" name="TextBox 9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ectangle 60"/>
                <p:cNvSpPr/>
                <p:nvPr/>
              </p:nvSpPr>
              <p:spPr>
                <a:xfrm>
                  <a:off x="9027718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TextBox 109"/>
                    <p:cNvSpPr txBox="1"/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10" name="TextBox 10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[2]&lt;0&gt;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5" name="TextBox 6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1521266" y="332440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948545" y="1508443"/>
            <a:ext cx="9713527" cy="1411768"/>
            <a:chOff x="364493" y="1267069"/>
            <a:chExt cx="9713527" cy="1411768"/>
          </a:xfrm>
        </p:grpSpPr>
        <p:grpSp>
          <p:nvGrpSpPr>
            <p:cNvPr id="12" name="Group 11"/>
            <p:cNvGrpSpPr/>
            <p:nvPr/>
          </p:nvGrpSpPr>
          <p:grpSpPr>
            <a:xfrm>
              <a:off x="364493" y="1267069"/>
              <a:ext cx="9713527" cy="1411768"/>
              <a:chOff x="364493" y="1267069"/>
              <a:chExt cx="9713527" cy="1411768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94979" y="1267069"/>
                <a:ext cx="7649700" cy="802692"/>
                <a:chOff x="2332557" y="1267069"/>
                <a:chExt cx="7649700" cy="802692"/>
              </a:xfrm>
            </p:grpSpPr>
            <p:cxnSp>
              <p:nvCxnSpPr>
                <p:cNvPr id="14" name="Straight Arrow Connector 13"/>
                <p:cNvCxnSpPr>
                  <a:stCxn id="17" idx="0"/>
                  <a:endCxn id="16" idx="2"/>
                </p:cNvCxnSpPr>
                <p:nvPr/>
              </p:nvCxnSpPr>
              <p:spPr>
                <a:xfrm flipV="1">
                  <a:off x="2789028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5033275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277521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V="1">
                  <a:off x="9525786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9" name="TextBox 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Rectangle 16"/>
              <p:cNvSpPr/>
              <p:nvPr/>
            </p:nvSpPr>
            <p:spPr>
              <a:xfrm>
                <a:off x="2294979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9226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>
                <a:stCxn id="17" idx="3"/>
                <a:endCxn id="40" idx="1"/>
              </p:cNvCxnSpPr>
              <p:nvPr/>
            </p:nvCxnSpPr>
            <p:spPr>
              <a:xfrm>
                <a:off x="3207921" y="2374299"/>
                <a:ext cx="1331305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40" idx="3"/>
                <a:endCxn id="50" idx="1"/>
              </p:cNvCxnSpPr>
              <p:nvPr/>
            </p:nvCxnSpPr>
            <p:spPr>
              <a:xfrm>
                <a:off x="5452168" y="2374299"/>
                <a:ext cx="1331304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0" idx="3"/>
                <a:endCxn id="60" idx="1"/>
              </p:cNvCxnSpPr>
              <p:nvPr/>
            </p:nvCxnSpPr>
            <p:spPr>
              <a:xfrm>
                <a:off x="7696414" y="2374299"/>
                <a:ext cx="133532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6783472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[3]&lt;3&gt;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Rectangle 59"/>
              <p:cNvSpPr/>
              <p:nvPr/>
            </p:nvSpPr>
            <p:spPr>
              <a:xfrm>
                <a:off x="9031737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[3]&lt;4&gt;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[3]&lt;1&gt;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[3]&lt;0&gt;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/>
            <p:cNvCxnSpPr/>
            <p:nvPr/>
          </p:nvCxnSpPr>
          <p:spPr>
            <a:xfrm flipV="1">
              <a:off x="1548602" y="238665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D6217E-65CD-664D-ADAE-8A3885E218AE}"/>
                  </a:ext>
                </a:extLst>
              </p:cNvPr>
              <p:cNvSpPr txBox="1"/>
              <p:nvPr/>
            </p:nvSpPr>
            <p:spPr>
              <a:xfrm>
                <a:off x="2814685" y="4346409"/>
                <a:ext cx="1027141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]&lt;1&gt;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D6217E-65CD-664D-ADAE-8A3885E21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685" y="4346409"/>
                <a:ext cx="1027141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C7F41B5-727F-7145-BE3E-45A576180E5A}"/>
                  </a:ext>
                </a:extLst>
              </p:cNvPr>
              <p:cNvSpPr txBox="1"/>
              <p:nvPr/>
            </p:nvSpPr>
            <p:spPr>
              <a:xfrm>
                <a:off x="5103935" y="4346409"/>
                <a:ext cx="1027141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C7F41B5-727F-7145-BE3E-45A57618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35" y="4346409"/>
                <a:ext cx="1027141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99A886C-7CB3-4D4C-8E5C-7B9AE22BBEE2}"/>
                  </a:ext>
                </a:extLst>
              </p:cNvPr>
              <p:cNvSpPr txBox="1"/>
              <p:nvPr/>
            </p:nvSpPr>
            <p:spPr>
              <a:xfrm>
                <a:off x="7352785" y="4308541"/>
                <a:ext cx="1027141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99A886C-7CB3-4D4C-8E5C-7B9AE22B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785" y="4308541"/>
                <a:ext cx="1027141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40A7E85-5944-FD4D-B716-A816DF62966B}"/>
                  </a:ext>
                </a:extLst>
              </p:cNvPr>
              <p:cNvSpPr txBox="1"/>
              <p:nvPr/>
            </p:nvSpPr>
            <p:spPr>
              <a:xfrm>
                <a:off x="9551560" y="4310931"/>
                <a:ext cx="1027141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40A7E85-5944-FD4D-B716-A816DF629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60" y="4310931"/>
                <a:ext cx="1027141" cy="41331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726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Word representation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852" y="1075802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 = [a,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4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&lt;UNK&gt;]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2852" y="1745037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1-hot representation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19261" y="2466183"/>
            <a:ext cx="101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Apple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(456)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744576" y="2466183"/>
            <a:ext cx="1237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Orange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(6257)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16709" y="264919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616708" y="315940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506726" y="2476898"/>
            <a:ext cx="1075936" cy="4421403"/>
            <a:chOff x="2506726" y="2476898"/>
            <a:chExt cx="1075936" cy="4421403"/>
          </a:xfrm>
        </p:grpSpPr>
        <p:sp>
          <p:nvSpPr>
            <p:cNvPr id="80" name="TextBox 79"/>
            <p:cNvSpPr txBox="1"/>
            <p:nvPr/>
          </p:nvSpPr>
          <p:spPr>
            <a:xfrm>
              <a:off x="2506726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18518" y="2466183"/>
            <a:ext cx="1273105" cy="4442441"/>
            <a:chOff x="1218518" y="2466183"/>
            <a:chExt cx="1273105" cy="4442441"/>
          </a:xfrm>
        </p:grpSpPr>
        <p:sp>
          <p:nvSpPr>
            <p:cNvPr id="79" name="TextBox 78"/>
            <p:cNvSpPr txBox="1"/>
            <p:nvPr/>
          </p:nvSpPr>
          <p:spPr>
            <a:xfrm>
              <a:off x="1218518" y="2466183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127479" y="2476898"/>
            <a:ext cx="1075936" cy="4431725"/>
            <a:chOff x="127479" y="2476898"/>
            <a:chExt cx="1075936" cy="4431725"/>
          </a:xfrm>
        </p:grpSpPr>
        <p:sp>
          <p:nvSpPr>
            <p:cNvPr id="77" name="TextBox 76"/>
            <p:cNvSpPr txBox="1"/>
            <p:nvPr/>
          </p:nvSpPr>
          <p:spPr>
            <a:xfrm>
              <a:off x="127479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3597765" y="2476898"/>
            <a:ext cx="1106393" cy="4431725"/>
            <a:chOff x="3597765" y="2476898"/>
            <a:chExt cx="1106393" cy="4431725"/>
          </a:xfrm>
        </p:grpSpPr>
        <p:sp>
          <p:nvSpPr>
            <p:cNvPr id="82" name="TextBox 81"/>
            <p:cNvSpPr txBox="1"/>
            <p:nvPr/>
          </p:nvSpPr>
          <p:spPr>
            <a:xfrm>
              <a:off x="3597765" y="2476898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mr-IN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46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3" grpId="0"/>
      <p:bldP spid="85" grpId="0"/>
      <p:bldP spid="22" grpId="0"/>
      <p:bldP spid="86" grpId="0"/>
      <p:bldP spid="97" grpId="0"/>
      <p:bldP spid="9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</a:t>
            </a:r>
            <a:r>
              <a:rPr lang="en-US" dirty="0" err="1"/>
              <a:t>Featurized</a:t>
            </a:r>
            <a:r>
              <a:rPr lang="en-US" dirty="0"/>
              <a:t> representation: embedding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1671" y="1224921"/>
            <a:ext cx="10802319" cy="4689149"/>
            <a:chOff x="621671" y="1224921"/>
            <a:chExt cx="10802319" cy="4689149"/>
          </a:xfrm>
        </p:grpSpPr>
        <p:grpSp>
          <p:nvGrpSpPr>
            <p:cNvPr id="10" name="Group 9"/>
            <p:cNvGrpSpPr/>
            <p:nvPr/>
          </p:nvGrpSpPr>
          <p:grpSpPr>
            <a:xfrm>
              <a:off x="621671" y="1362676"/>
              <a:ext cx="10802319" cy="4551394"/>
              <a:chOff x="650929" y="1508443"/>
              <a:chExt cx="10802319" cy="4551394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650929" y="2231756"/>
                <a:ext cx="10802319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828800" y="1508443"/>
                <a:ext cx="0" cy="455139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8690124" y="1224921"/>
              <a:ext cx="1010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Apple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(456)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186151" y="1224921"/>
              <a:ext cx="1237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(6257)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36171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254" y="1224921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15506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97919" y="1224921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412691" y="564031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12690" y="615052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16B0B5-8456-4388-B7A2-5C47E88C1429}"/>
              </a:ext>
            </a:extLst>
          </p:cNvPr>
          <p:cNvGrpSpPr/>
          <p:nvPr/>
        </p:nvGrpSpPr>
        <p:grpSpPr>
          <a:xfrm>
            <a:off x="5675608" y="2303941"/>
            <a:ext cx="5746577" cy="523220"/>
            <a:chOff x="5675608" y="2303941"/>
            <a:chExt cx="5746577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5675608" y="2303941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8983272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F82CA-A235-43EE-9BBB-ABAA8FBF70C3}"/>
              </a:ext>
            </a:extLst>
          </p:cNvPr>
          <p:cNvGrpSpPr/>
          <p:nvPr/>
        </p:nvGrpSpPr>
        <p:grpSpPr>
          <a:xfrm>
            <a:off x="5675608" y="3169007"/>
            <a:ext cx="5746577" cy="523220"/>
            <a:chOff x="5675608" y="3169007"/>
            <a:chExt cx="5746577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C3B009-8402-4007-A9B5-A2CFC7729ACD}"/>
              </a:ext>
            </a:extLst>
          </p:cNvPr>
          <p:cNvGrpSpPr/>
          <p:nvPr/>
        </p:nvGrpSpPr>
        <p:grpSpPr>
          <a:xfrm>
            <a:off x="5675608" y="4034074"/>
            <a:ext cx="5857183" cy="523220"/>
            <a:chOff x="5675608" y="4034074"/>
            <a:chExt cx="5857183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5675608" y="4034074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6357AF-FFB3-4F4F-9504-F259AB86F1AA}"/>
              </a:ext>
            </a:extLst>
          </p:cNvPr>
          <p:cNvGrpSpPr/>
          <p:nvPr/>
        </p:nvGrpSpPr>
        <p:grpSpPr>
          <a:xfrm>
            <a:off x="5675608" y="4826643"/>
            <a:ext cx="5746577" cy="523220"/>
            <a:chOff x="5675608" y="4826643"/>
            <a:chExt cx="5746577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567560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9792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BCFEE2-3742-DD49-BDFD-ECEF59B50DC9}"/>
              </a:ext>
            </a:extLst>
          </p:cNvPr>
          <p:cNvSpPr txBox="1"/>
          <p:nvPr/>
        </p:nvSpPr>
        <p:spPr>
          <a:xfrm>
            <a:off x="2225727" y="2335816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1FF5B-61E1-1249-906D-D3BE0830FF95}"/>
              </a:ext>
            </a:extLst>
          </p:cNvPr>
          <p:cNvSpPr txBox="1"/>
          <p:nvPr/>
        </p:nvSpPr>
        <p:spPr>
          <a:xfrm>
            <a:off x="652254" y="251525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75419-C9AB-424C-9C81-A44DC5F8B282}"/>
              </a:ext>
            </a:extLst>
          </p:cNvPr>
          <p:cNvSpPr txBox="1"/>
          <p:nvPr/>
        </p:nvSpPr>
        <p:spPr>
          <a:xfrm>
            <a:off x="661018" y="3226433"/>
            <a:ext cx="6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Royal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5E143-BD5C-D64E-9540-0993889A329F}"/>
              </a:ext>
            </a:extLst>
          </p:cNvPr>
          <p:cNvSpPr txBox="1"/>
          <p:nvPr/>
        </p:nvSpPr>
        <p:spPr>
          <a:xfrm>
            <a:off x="735814" y="4111018"/>
            <a:ext cx="54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8B5B3-4E72-954D-976E-36BFD1825BC0}"/>
              </a:ext>
            </a:extLst>
          </p:cNvPr>
          <p:cNvSpPr txBox="1"/>
          <p:nvPr/>
        </p:nvSpPr>
        <p:spPr>
          <a:xfrm>
            <a:off x="664808" y="4903587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C978DF-A87F-AD47-9C77-35F508A1098F}"/>
              </a:ext>
            </a:extLst>
          </p:cNvPr>
          <p:cNvSpPr txBox="1"/>
          <p:nvPr/>
        </p:nvSpPr>
        <p:spPr>
          <a:xfrm>
            <a:off x="4174798" y="23825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88C589-0469-724A-9E6A-0A9F12156D8D}"/>
              </a:ext>
            </a:extLst>
          </p:cNvPr>
          <p:cNvSpPr txBox="1"/>
          <p:nvPr/>
        </p:nvSpPr>
        <p:spPr>
          <a:xfrm>
            <a:off x="2215506" y="3181964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0.01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EBE9CD-D3AD-FF4B-BC37-34B76D5A6CA2}"/>
              </a:ext>
            </a:extLst>
          </p:cNvPr>
          <p:cNvSpPr txBox="1"/>
          <p:nvPr/>
        </p:nvSpPr>
        <p:spPr>
          <a:xfrm>
            <a:off x="3971847" y="3160873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0.02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2765F-75B7-EC41-89E7-9262D37E1493}"/>
              </a:ext>
            </a:extLst>
          </p:cNvPr>
          <p:cNvSpPr txBox="1"/>
          <p:nvPr/>
        </p:nvSpPr>
        <p:spPr>
          <a:xfrm>
            <a:off x="2190464" y="4028112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7686D-6485-CB42-822B-8D07D97C5238}"/>
              </a:ext>
            </a:extLst>
          </p:cNvPr>
          <p:cNvSpPr txBox="1"/>
          <p:nvPr/>
        </p:nvSpPr>
        <p:spPr>
          <a:xfrm>
            <a:off x="3959549" y="4028112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CD4280-1DFA-DD41-BC4D-EE38F64C1189}"/>
              </a:ext>
            </a:extLst>
          </p:cNvPr>
          <p:cNvSpPr txBox="1"/>
          <p:nvPr/>
        </p:nvSpPr>
        <p:spPr>
          <a:xfrm>
            <a:off x="2248966" y="4834139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0.04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B88C1-FE0F-5346-BD1F-EE61F66DA66B}"/>
              </a:ext>
            </a:extLst>
          </p:cNvPr>
          <p:cNvSpPr txBox="1"/>
          <p:nvPr/>
        </p:nvSpPr>
        <p:spPr>
          <a:xfrm>
            <a:off x="3946369" y="4847922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0.01</a:t>
            </a:r>
          </a:p>
        </p:txBody>
      </p:sp>
    </p:spTree>
    <p:extLst>
      <p:ext uri="{BB962C8B-B14F-4D97-AF65-F5344CB8AC3E}">
        <p14:creationId xmlns:p14="http://schemas.microsoft.com/office/powerpoint/2010/main" val="737453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Visualizing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80897" y="2210150"/>
            <a:ext cx="1183874" cy="816379"/>
            <a:chOff x="3668527" y="1614259"/>
            <a:chExt cx="1183874" cy="816379"/>
          </a:xfrm>
        </p:grpSpPr>
        <p:grpSp>
          <p:nvGrpSpPr>
            <p:cNvPr id="11" name="Group 10"/>
            <p:cNvGrpSpPr/>
            <p:nvPr/>
          </p:nvGrpSpPr>
          <p:grpSpPr>
            <a:xfrm>
              <a:off x="4252954" y="2061306"/>
              <a:ext cx="599447" cy="369332"/>
              <a:chOff x="4568349" y="2435453"/>
              <a:chExt cx="599447" cy="3693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68349" y="2435453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fish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974551" y="1614259"/>
              <a:ext cx="646707" cy="369332"/>
              <a:chOff x="4181489" y="1508443"/>
              <a:chExt cx="646707" cy="369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181489" y="1508443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dog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668527" y="1893098"/>
              <a:ext cx="560797" cy="369332"/>
              <a:chOff x="3715399" y="2201111"/>
              <a:chExt cx="560797" cy="36933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715399" y="2201111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cat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257230" y="3513539"/>
            <a:ext cx="1361134" cy="1074786"/>
            <a:chOff x="3742836" y="3430549"/>
            <a:chExt cx="1361134" cy="1074786"/>
          </a:xfrm>
        </p:grpSpPr>
        <p:grpSp>
          <p:nvGrpSpPr>
            <p:cNvPr id="27" name="Group 26"/>
            <p:cNvGrpSpPr/>
            <p:nvPr/>
          </p:nvGrpSpPr>
          <p:grpSpPr>
            <a:xfrm>
              <a:off x="4337413" y="3430549"/>
              <a:ext cx="766557" cy="468341"/>
              <a:chOff x="4486252" y="2336444"/>
              <a:chExt cx="766557" cy="468341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86252" y="2336444"/>
                <a:ext cx="76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742836" y="3582621"/>
              <a:ext cx="787395" cy="429554"/>
              <a:chOff x="4130412" y="1409231"/>
              <a:chExt cx="787395" cy="429554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30412" y="1409231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grape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875465" y="4067423"/>
              <a:ext cx="910827" cy="437912"/>
              <a:chOff x="3501452" y="2116073"/>
              <a:chExt cx="910827" cy="43791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501452" y="2116073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634907" y="3854700"/>
            <a:ext cx="1213721" cy="998054"/>
            <a:chOff x="1188597" y="4148049"/>
            <a:chExt cx="1213721" cy="998054"/>
          </a:xfrm>
        </p:grpSpPr>
        <p:grpSp>
          <p:nvGrpSpPr>
            <p:cNvPr id="40" name="Group 39"/>
            <p:cNvGrpSpPr/>
            <p:nvPr/>
          </p:nvGrpSpPr>
          <p:grpSpPr>
            <a:xfrm>
              <a:off x="1781635" y="4515283"/>
              <a:ext cx="556563" cy="385815"/>
              <a:chOff x="4617800" y="2418970"/>
              <a:chExt cx="556563" cy="38581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17800" y="2418970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one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188597" y="4239489"/>
              <a:ext cx="754934" cy="429554"/>
              <a:chOff x="4073262" y="1409231"/>
              <a:chExt cx="754934" cy="429554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73262" y="1409231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three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596977" y="4742481"/>
              <a:ext cx="569387" cy="403622"/>
              <a:chOff x="3720248" y="2150363"/>
              <a:chExt cx="569387" cy="403622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720248" y="215036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two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781635" y="4148049"/>
              <a:ext cx="620683" cy="475738"/>
              <a:chOff x="3703770" y="2078247"/>
              <a:chExt cx="620683" cy="47573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03770" y="2078247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four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166761" y="1615858"/>
            <a:ext cx="1729075" cy="1451899"/>
            <a:chOff x="339884" y="2012897"/>
            <a:chExt cx="1729075" cy="1451899"/>
          </a:xfrm>
        </p:grpSpPr>
        <p:grpSp>
          <p:nvGrpSpPr>
            <p:cNvPr id="66" name="Group 65"/>
            <p:cNvGrpSpPr/>
            <p:nvPr/>
          </p:nvGrpSpPr>
          <p:grpSpPr>
            <a:xfrm>
              <a:off x="339884" y="2769598"/>
              <a:ext cx="711750" cy="372975"/>
              <a:chOff x="4284582" y="2717563"/>
              <a:chExt cx="711750" cy="372975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859172" y="29533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284582" y="2717563"/>
                <a:ext cx="657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74305" y="2012897"/>
              <a:ext cx="677480" cy="395209"/>
              <a:chOff x="4150716" y="1443576"/>
              <a:chExt cx="677480" cy="3952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150716" y="1443576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667184" y="3095464"/>
              <a:ext cx="877155" cy="369332"/>
              <a:chOff x="3227577" y="2474678"/>
              <a:chExt cx="877155" cy="369332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3967572" y="27025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227577" y="247467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106646" y="2378273"/>
              <a:ext cx="962313" cy="379064"/>
              <a:chOff x="3865883" y="1459721"/>
              <a:chExt cx="962313" cy="37906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865883" y="1459721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458437" y="1462066"/>
            <a:ext cx="4871034" cy="370702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5264" y="6581001"/>
            <a:ext cx="5639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[van der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Maaten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Hinton., 2008. Visualizing data using t-SNE]</a:t>
            </a:r>
          </a:p>
        </p:txBody>
      </p:sp>
    </p:spTree>
    <p:extLst>
      <p:ext uri="{BB962C8B-B14F-4D97-AF65-F5344CB8AC3E}">
        <p14:creationId xmlns:p14="http://schemas.microsoft.com/office/powerpoint/2010/main" val="2196439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Named entity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6203" y="3817418"/>
            <a:ext cx="1084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Sally       Johnson           is                an           orange         farmer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09375" y="1571618"/>
            <a:ext cx="10457538" cy="2220710"/>
            <a:chOff x="1683051" y="2538314"/>
            <a:chExt cx="7896710" cy="222071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756406" y="3539345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1216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308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/>
            <p:cNvSpPr/>
            <p:nvPr/>
          </p:nvSpPr>
          <p:spPr>
            <a:xfrm>
              <a:off x="73247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3139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9847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/>
          <p:cNvSpPr txBox="1"/>
          <p:nvPr/>
        </p:nvSpPr>
        <p:spPr>
          <a:xfrm>
            <a:off x="996203" y="4767195"/>
            <a:ext cx="1078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Robert        Lin               is                an            apple         farmer</a:t>
            </a:r>
          </a:p>
        </p:txBody>
      </p:sp>
    </p:spTree>
    <p:extLst>
      <p:ext uri="{BB962C8B-B14F-4D97-AF65-F5344CB8AC3E}">
        <p14:creationId xmlns:p14="http://schemas.microsoft.com/office/powerpoint/2010/main" val="157592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Transfer learning and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354" y="1508443"/>
            <a:ext cx="1137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 word embeddings from large text corpus. (1-100B words)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54" y="2422929"/>
            <a:ext cx="836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(Or download pre-trained embedding online.)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354" y="3337415"/>
            <a:ext cx="1040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2.  Transfer embedding to new task with smaller training set.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(say, 100k words)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396" y="4682789"/>
            <a:ext cx="111476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3.  Optional: Continue to finetune the word embeddings with new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data.</a:t>
            </a:r>
          </a:p>
          <a:p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85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Analogies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16701" y="1032417"/>
            <a:ext cx="11016090" cy="3114189"/>
            <a:chOff x="516701" y="1032416"/>
            <a:chExt cx="11016090" cy="4560433"/>
          </a:xfrm>
        </p:grpSpPr>
        <p:grpSp>
          <p:nvGrpSpPr>
            <p:cNvPr id="40" name="Group 39"/>
            <p:cNvGrpSpPr/>
            <p:nvPr/>
          </p:nvGrpSpPr>
          <p:grpSpPr>
            <a:xfrm>
              <a:off x="589587" y="1032416"/>
              <a:ext cx="10802319" cy="4502110"/>
              <a:chOff x="621671" y="1224921"/>
              <a:chExt cx="10802319" cy="450211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1671" y="1362676"/>
                <a:ext cx="10802319" cy="4364355"/>
                <a:chOff x="650929" y="1508443"/>
                <a:chExt cx="10802319" cy="4364355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50929" y="2642213"/>
                  <a:ext cx="10802319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1828800" y="1508443"/>
                  <a:ext cx="0" cy="4364355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/>
              <p:cNvSpPr txBox="1"/>
              <p:nvPr/>
            </p:nvSpPr>
            <p:spPr>
              <a:xfrm>
                <a:off x="8690124" y="1224921"/>
                <a:ext cx="10102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(456)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186151" y="1224921"/>
                <a:ext cx="12378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(6257)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536171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(4914)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77254" y="1224921"/>
                <a:ext cx="12731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(9853)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215506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(5391)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097919" y="1224921"/>
                <a:ext cx="11063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(7157)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536031" y="2334719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Gender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6031" y="3199785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Royal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6031" y="4064852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Age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16701" y="4857421"/>
              <a:ext cx="873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Food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.01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/>
            <p:cNvSpPr txBox="1"/>
            <p:nvPr/>
          </p:nvSpPr>
          <p:spPr>
            <a:xfrm>
              <a:off x="2309256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09256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0.09</a:t>
              </a:r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17213" y="2306236"/>
              <a:ext cx="367408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06096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060960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6096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0.01</a:t>
              </a:r>
              <a:endParaRPr lang="en-US" sz="28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75608" y="2303941"/>
              <a:ext cx="934871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75608" y="4034074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0.70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675608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983272" y="2303941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597920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6882"/>
            <a:ext cx="852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2013, Linguistic regularities in continuous space word representations]</a:t>
            </a:r>
            <a:br>
              <a:rPr lang="en-US" sz="1600" dirty="0">
                <a:latin typeface="Century Schoolbook" charset="0"/>
                <a:ea typeface="Century Schoolbook" charset="0"/>
                <a:cs typeface="Century Schoolbook" charset="0"/>
                <a:hlinkClick r:id="rId6"/>
              </a:rPr>
            </a:b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67821-F11A-B14E-8D45-EF5B5705A6A5}"/>
              </a:ext>
            </a:extLst>
          </p:cNvPr>
          <p:cNvSpPr txBox="1"/>
          <p:nvPr/>
        </p:nvSpPr>
        <p:spPr>
          <a:xfrm>
            <a:off x="1390658" y="4759716"/>
            <a:ext cx="314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 -&gt; Woman   as King -&gt;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1241B0-E1E5-9B4C-BC3C-6F7288B52ED9}"/>
                  </a:ext>
                </a:extLst>
              </p:cNvPr>
              <p:cNvSpPr txBox="1"/>
              <p:nvPr/>
            </p:nvSpPr>
            <p:spPr>
              <a:xfrm>
                <a:off x="1419701" y="5496355"/>
                <a:ext cx="324486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𝑞𝑢𝑒𝑒𝑛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1241B0-E1E5-9B4C-BC3C-6F7288B52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701" y="5496355"/>
                <a:ext cx="3244863" cy="299569"/>
              </a:xfrm>
              <a:prstGeom prst="rect">
                <a:avLst/>
              </a:prstGeom>
              <a:blipFill>
                <a:blip r:embed="rId7"/>
                <a:stretch>
                  <a:fillRect l="-39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251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Analogies using word vectors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5642" y="1508443"/>
            <a:ext cx="4010526" cy="338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8228503" y="1025894"/>
            <a:ext cx="3565458" cy="2851863"/>
            <a:chOff x="421862" y="1371660"/>
            <a:chExt cx="4478472" cy="3260507"/>
          </a:xfrm>
        </p:grpSpPr>
        <p:grpSp>
          <p:nvGrpSpPr>
            <p:cNvPr id="60" name="Group 59"/>
            <p:cNvGrpSpPr/>
            <p:nvPr/>
          </p:nvGrpSpPr>
          <p:grpSpPr>
            <a:xfrm>
              <a:off x="3176331" y="1541496"/>
              <a:ext cx="1724003" cy="1374289"/>
              <a:chOff x="3518411" y="1443550"/>
              <a:chExt cx="1724003" cy="1374289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4456751" y="2293478"/>
                <a:ext cx="785663" cy="524361"/>
                <a:chOff x="4772146" y="2667625"/>
                <a:chExt cx="785663" cy="524361"/>
              </a:xfrm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4772146" y="2734544"/>
                  <a:ext cx="78566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fish</a:t>
                  </a: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4283797" y="1443550"/>
                <a:ext cx="751434" cy="501051"/>
                <a:chOff x="4490735" y="1337734"/>
                <a:chExt cx="751434" cy="501051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4490735" y="1337734"/>
                  <a:ext cx="751434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dog</a:t>
                  </a: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3518411" y="2040004"/>
                <a:ext cx="710913" cy="457442"/>
                <a:chOff x="3565283" y="2348017"/>
                <a:chExt cx="710913" cy="457442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3565283" y="2348017"/>
                  <a:ext cx="678948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cat</a:t>
                  </a: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2785347" y="3233486"/>
              <a:ext cx="2060747" cy="1398681"/>
              <a:chOff x="3399437" y="3304288"/>
              <a:chExt cx="2060747" cy="1398681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416794" y="3304288"/>
                <a:ext cx="1043390" cy="594602"/>
                <a:chOff x="4565633" y="2210183"/>
                <a:chExt cx="1043390" cy="594602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565633" y="2210183"/>
                  <a:ext cx="1043390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apple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3399437" y="3595385"/>
                <a:ext cx="1073591" cy="457442"/>
                <a:chOff x="3787013" y="1421995"/>
                <a:chExt cx="1073591" cy="457442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787013" y="1421995"/>
                  <a:ext cx="10735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grape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3476465" y="4245527"/>
                <a:ext cx="1246751" cy="457442"/>
                <a:chOff x="3102452" y="2294177"/>
                <a:chExt cx="1246751" cy="457442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102452" y="2294177"/>
                  <a:ext cx="124675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orange</a:t>
                  </a: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421862" y="3307976"/>
              <a:ext cx="2087243" cy="1324190"/>
              <a:chOff x="1052843" y="4153317"/>
              <a:chExt cx="2087243" cy="132419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194471" y="4664898"/>
                <a:ext cx="858832" cy="457442"/>
                <a:chOff x="5030636" y="2568585"/>
                <a:chExt cx="858832" cy="457442"/>
              </a:xfrm>
            </p:grpSpPr>
            <p:sp>
              <p:nvSpPr>
                <p:cNvPr id="87" name="Oval 86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5138035" y="2568585"/>
                  <a:ext cx="75143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one</a:t>
                  </a: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1052843" y="4153317"/>
                <a:ext cx="1019229" cy="515726"/>
                <a:chOff x="3937508" y="1323059"/>
                <a:chExt cx="1019229" cy="515726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3937508" y="1323059"/>
                  <a:ext cx="1019229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three</a:t>
                  </a: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1424190" y="5008943"/>
                <a:ext cx="767542" cy="468564"/>
                <a:chOff x="3547461" y="2416825"/>
                <a:chExt cx="767542" cy="468564"/>
              </a:xfrm>
            </p:grpSpPr>
            <p:sp>
              <p:nvSpPr>
                <p:cNvPr id="83" name="Oval 82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547461" y="2427947"/>
                  <a:ext cx="76754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two</a:t>
                  </a: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2216901" y="4193894"/>
                <a:ext cx="923185" cy="457442"/>
                <a:chOff x="4139036" y="2124092"/>
                <a:chExt cx="923185" cy="457442"/>
              </a:xfrm>
            </p:grpSpPr>
            <p:sp>
              <p:nvSpPr>
                <p:cNvPr id="81" name="Oval 8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4222194" y="2124092"/>
                  <a:ext cx="840027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four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432898" y="1371660"/>
              <a:ext cx="2518230" cy="1573887"/>
              <a:chOff x="486092" y="1940981"/>
              <a:chExt cx="2518230" cy="1573887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486092" y="2333956"/>
                <a:ext cx="894391" cy="522864"/>
                <a:chOff x="4430790" y="2281921"/>
                <a:chExt cx="894391" cy="522864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4430790" y="2281921"/>
                  <a:ext cx="8943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king</a:t>
                  </a: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855308" y="1940981"/>
                <a:ext cx="894392" cy="467125"/>
                <a:chOff x="4031719" y="1371660"/>
                <a:chExt cx="894392" cy="467125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4031719" y="1371660"/>
                  <a:ext cx="89439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</a:t>
                  </a: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806677" y="3037611"/>
                <a:ext cx="1127956" cy="477257"/>
                <a:chOff x="3367070" y="2416825"/>
                <a:chExt cx="1127956" cy="477257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3367070" y="2436640"/>
                  <a:ext cx="1127956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queen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699179" y="2253937"/>
                <a:ext cx="1305143" cy="503400"/>
                <a:chOff x="4458416" y="1335385"/>
                <a:chExt cx="1305143" cy="503400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458416" y="1335385"/>
                  <a:ext cx="130514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woman</a:t>
                  </a:r>
                </a:p>
              </p:txBody>
            </p:sp>
          </p:grpSp>
        </p:grpSp>
        <p:sp>
          <p:nvSpPr>
            <p:cNvPr id="64" name="Rectangle 63"/>
            <p:cNvSpPr/>
            <p:nvPr/>
          </p:nvSpPr>
          <p:spPr>
            <a:xfrm>
              <a:off x="515303" y="1508442"/>
              <a:ext cx="4249203" cy="307193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82726" y="4070518"/>
                <a:ext cx="5184433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726" y="4070518"/>
                <a:ext cx="5184433" cy="624786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3038426-A023-C24B-A313-B2050830F1C4}"/>
              </a:ext>
            </a:extLst>
          </p:cNvPr>
          <p:cNvSpPr/>
          <p:nvPr/>
        </p:nvSpPr>
        <p:spPr>
          <a:xfrm>
            <a:off x="1817225" y="2173942"/>
            <a:ext cx="266218" cy="277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A0CCDFA-EADB-794E-9FEF-92025092AD20}"/>
              </a:ext>
            </a:extLst>
          </p:cNvPr>
          <p:cNvSpPr/>
          <p:nvPr/>
        </p:nvSpPr>
        <p:spPr>
          <a:xfrm>
            <a:off x="1159397" y="3840466"/>
            <a:ext cx="266218" cy="277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6D7A269-FD68-5847-A243-227E72A2414F}"/>
              </a:ext>
            </a:extLst>
          </p:cNvPr>
          <p:cNvSpPr/>
          <p:nvPr/>
        </p:nvSpPr>
        <p:spPr>
          <a:xfrm>
            <a:off x="3765592" y="2312884"/>
            <a:ext cx="266218" cy="277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DFBAF7-5B22-5E44-A841-6ABF647F3CAF}"/>
              </a:ext>
            </a:extLst>
          </p:cNvPr>
          <p:cNvSpPr/>
          <p:nvPr/>
        </p:nvSpPr>
        <p:spPr>
          <a:xfrm>
            <a:off x="3124270" y="3890131"/>
            <a:ext cx="266218" cy="277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77E819-1050-EE46-9C5E-5DC0BADC6CE7}"/>
              </a:ext>
            </a:extLst>
          </p:cNvPr>
          <p:cNvCxnSpPr>
            <a:cxnSpLocks/>
          </p:cNvCxnSpPr>
          <p:nvPr/>
        </p:nvCxnSpPr>
        <p:spPr>
          <a:xfrm flipV="1">
            <a:off x="1399692" y="2463746"/>
            <a:ext cx="496895" cy="132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81CE393-D23C-1446-9837-20E5563DD572}"/>
              </a:ext>
            </a:extLst>
          </p:cNvPr>
          <p:cNvCxnSpPr>
            <a:cxnSpLocks/>
          </p:cNvCxnSpPr>
          <p:nvPr/>
        </p:nvCxnSpPr>
        <p:spPr>
          <a:xfrm flipV="1">
            <a:off x="3330430" y="2590768"/>
            <a:ext cx="477179" cy="124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87D210-10AD-D543-8E4C-55D58F938BAA}"/>
              </a:ext>
            </a:extLst>
          </p:cNvPr>
          <p:cNvSpPr txBox="1"/>
          <p:nvPr/>
        </p:nvSpPr>
        <p:spPr>
          <a:xfrm>
            <a:off x="1098968" y="419824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84EAEA-8F3E-9641-85F2-FF955E777B34}"/>
              </a:ext>
            </a:extLst>
          </p:cNvPr>
          <p:cNvSpPr txBox="1"/>
          <p:nvPr/>
        </p:nvSpPr>
        <p:spPr>
          <a:xfrm>
            <a:off x="3071809" y="421767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420048-184B-1442-8985-839D20C666CC}"/>
              </a:ext>
            </a:extLst>
          </p:cNvPr>
          <p:cNvSpPr txBox="1"/>
          <p:nvPr/>
        </p:nvSpPr>
        <p:spPr>
          <a:xfrm>
            <a:off x="1869892" y="1853153"/>
            <a:ext cx="8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woman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9456B-B31D-4544-B892-796CC7285B0F}"/>
              </a:ext>
            </a:extLst>
          </p:cNvPr>
          <p:cNvSpPr txBox="1"/>
          <p:nvPr/>
        </p:nvSpPr>
        <p:spPr>
          <a:xfrm>
            <a:off x="3719863" y="194113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3BC4827-0312-054A-BBEC-F4D6CA65BF4E}"/>
                  </a:ext>
                </a:extLst>
              </p:cNvPr>
              <p:cNvSpPr txBox="1"/>
              <p:nvPr/>
            </p:nvSpPr>
            <p:spPr>
              <a:xfrm>
                <a:off x="796551" y="5653772"/>
                <a:ext cx="7855805" cy="66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𝑘𝑖𝑛𝑔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𝑚𝑎𝑛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𝑤𝑜𝑚𝑎𝑛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  <m:sub/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3BC4827-0312-054A-BBEC-F4D6CA65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1" y="5653772"/>
                <a:ext cx="7855805" cy="660052"/>
              </a:xfrm>
              <a:prstGeom prst="rect">
                <a:avLst/>
              </a:prstGeom>
              <a:blipFill>
                <a:blip r:embed="rId3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82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19B2-986C-1E40-BFF3-AF43562A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15 – Skip gram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7DACA0-6190-1546-A90D-52795DBCD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477" y="2394743"/>
            <a:ext cx="7002682" cy="4168656"/>
          </a:xfrm>
        </p:spPr>
      </p:pic>
    </p:spTree>
    <p:extLst>
      <p:ext uri="{BB962C8B-B14F-4D97-AF65-F5344CB8AC3E}">
        <p14:creationId xmlns:p14="http://schemas.microsoft.com/office/powerpoint/2010/main" val="35839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1215-25D7-3740-AF6F-9ABC4CB8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15 – Skip 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E61CCC-25A7-0F45-9BA6-6C20B0826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301" y="1825625"/>
            <a:ext cx="6971398" cy="4351338"/>
          </a:xfrm>
        </p:spPr>
      </p:pic>
    </p:spTree>
    <p:extLst>
      <p:ext uri="{BB962C8B-B14F-4D97-AF65-F5344CB8AC3E}">
        <p14:creationId xmlns:p14="http://schemas.microsoft.com/office/powerpoint/2010/main" val="273169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Lesson 14 - Visualizing deep layers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4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F88A-72FF-654B-AA53-D7BF3D9E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15 – Skip 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48B75F-DDB2-1745-91C8-0FF3F83C5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0" y="1956594"/>
            <a:ext cx="4762500" cy="4089400"/>
          </a:xfrm>
        </p:spPr>
      </p:pic>
    </p:spTree>
    <p:extLst>
      <p:ext uri="{BB962C8B-B14F-4D97-AF65-F5344CB8AC3E}">
        <p14:creationId xmlns:p14="http://schemas.microsoft.com/office/powerpoint/2010/main" val="2946665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E822-919C-C642-B137-D94E9CFA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15 -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8BA2B-6E25-1A49-8D23-EDE7FF69C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with embeddings</a:t>
            </a:r>
          </a:p>
        </p:txBody>
      </p:sp>
    </p:spTree>
    <p:extLst>
      <p:ext uri="{BB962C8B-B14F-4D97-AF65-F5344CB8AC3E}">
        <p14:creationId xmlns:p14="http://schemas.microsoft.com/office/powerpoint/2010/main" val="2984173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8D22-9307-B949-B29F-5B92755F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15 – 15 minute Break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0F7764D-1B38-2546-AF0F-15B40376D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616" y="1825625"/>
            <a:ext cx="7238768" cy="4351338"/>
          </a:xfrm>
        </p:spPr>
      </p:pic>
    </p:spTree>
    <p:extLst>
      <p:ext uri="{BB962C8B-B14F-4D97-AF65-F5344CB8AC3E}">
        <p14:creationId xmlns:p14="http://schemas.microsoft.com/office/powerpoint/2010/main" val="2283678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16 - Sentiment classification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66807" y="1139111"/>
                <a:ext cx="5148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07" y="1139111"/>
                <a:ext cx="514885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5576" y="113911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76" y="1139110"/>
                <a:ext cx="51385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769575" y="1941454"/>
            <a:ext cx="10315408" cy="523220"/>
            <a:chOff x="769575" y="1941454"/>
            <a:chExt cx="10315408" cy="523220"/>
          </a:xfrm>
        </p:grpSpPr>
        <p:sp>
          <p:nvSpPr>
            <p:cNvPr id="6" name="TextBox 5"/>
            <p:cNvSpPr txBox="1"/>
            <p:nvPr/>
          </p:nvSpPr>
          <p:spPr>
            <a:xfrm>
              <a:off x="769575" y="1941454"/>
              <a:ext cx="4273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The dessert is excellent. 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779979" y="1971535"/>
              <a:ext cx="2305004" cy="377607"/>
              <a:chOff x="8779979" y="1971535"/>
              <a:chExt cx="2305004" cy="377607"/>
            </a:xfrm>
          </p:grpSpPr>
          <p:sp>
            <p:nvSpPr>
              <p:cNvPr id="10" name="5-Point Star 9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5-Point Star 10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5-Point Star 11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5-Point Star 12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5-Point Star 13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69575" y="2754394"/>
            <a:ext cx="10315408" cy="523220"/>
            <a:chOff x="769575" y="2754394"/>
            <a:chExt cx="10315408" cy="523220"/>
          </a:xfrm>
        </p:grpSpPr>
        <p:sp>
          <p:nvSpPr>
            <p:cNvPr id="7" name="TextBox 6"/>
            <p:cNvSpPr txBox="1"/>
            <p:nvPr/>
          </p:nvSpPr>
          <p:spPr>
            <a:xfrm>
              <a:off x="769575" y="2754394"/>
              <a:ext cx="4028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Service was quite slow.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779979" y="2822220"/>
              <a:ext cx="2305004" cy="377607"/>
              <a:chOff x="8779979" y="1971535"/>
              <a:chExt cx="2305004" cy="377607"/>
            </a:xfrm>
          </p:grpSpPr>
          <p:sp>
            <p:nvSpPr>
              <p:cNvPr id="17" name="5-Point Star 16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5-Point Star 17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5-Point Star 18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5-Point Star 19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5-Point Star 20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69575" y="3567334"/>
            <a:ext cx="10315408" cy="954107"/>
            <a:chOff x="769575" y="3567334"/>
            <a:chExt cx="10315408" cy="954107"/>
          </a:xfrm>
        </p:grpSpPr>
        <p:sp>
          <p:nvSpPr>
            <p:cNvPr id="8" name="TextBox 7"/>
            <p:cNvSpPr txBox="1"/>
            <p:nvPr/>
          </p:nvSpPr>
          <p:spPr>
            <a:xfrm>
              <a:off x="769575" y="3567334"/>
              <a:ext cx="62821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Good for a quick meal, but nothing special.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8779979" y="3855583"/>
              <a:ext cx="2305004" cy="377607"/>
              <a:chOff x="8779979" y="1971535"/>
              <a:chExt cx="2305004" cy="377607"/>
            </a:xfrm>
          </p:grpSpPr>
          <p:sp>
            <p:nvSpPr>
              <p:cNvPr id="23" name="5-Point Star 22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5-Point Star 23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5-Point Star 24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5-Point Star 25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5-Point Star 26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769575" y="4811161"/>
            <a:ext cx="10315408" cy="954107"/>
            <a:chOff x="769575" y="4811161"/>
            <a:chExt cx="10315408" cy="954107"/>
          </a:xfrm>
        </p:grpSpPr>
        <p:sp>
          <p:nvSpPr>
            <p:cNvPr id="9" name="TextBox 8"/>
            <p:cNvSpPr txBox="1"/>
            <p:nvPr/>
          </p:nvSpPr>
          <p:spPr>
            <a:xfrm>
              <a:off x="769575" y="4811161"/>
              <a:ext cx="60598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Completely lacking in good taste, good service, and good ambience.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779979" y="5099410"/>
              <a:ext cx="2305004" cy="377607"/>
              <a:chOff x="8779979" y="1971535"/>
              <a:chExt cx="2305004" cy="377607"/>
            </a:xfrm>
          </p:grpSpPr>
          <p:sp>
            <p:nvSpPr>
              <p:cNvPr id="29" name="5-Point Star 28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5-Point Star 29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5-Point Star 31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5-Point Star 32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569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Lesson 15 - RNN for sentiment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396040" y="4922350"/>
            <a:ext cx="1097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Completely    lacking           in              good        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      ambience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52290" y="4550866"/>
            <a:ext cx="8689645" cy="418279"/>
            <a:chOff x="2452290" y="4550866"/>
            <a:chExt cx="8689645" cy="418279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2452290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4313431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6174572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8105427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11141531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418735" y="2931965"/>
            <a:ext cx="8689645" cy="418279"/>
            <a:chOff x="2418735" y="2931965"/>
            <a:chExt cx="8689645" cy="418279"/>
          </a:xfrm>
        </p:grpSpPr>
        <p:cxnSp>
          <p:nvCxnSpPr>
            <p:cNvPr id="34" name="Straight Arrow Connector 33"/>
            <p:cNvCxnSpPr/>
            <p:nvPr/>
          </p:nvCxnSpPr>
          <p:spPr>
            <a:xfrm flipH="1" flipV="1">
              <a:off x="2418735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4279876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6141017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8071872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11107976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418735" y="3777157"/>
            <a:ext cx="8689645" cy="418279"/>
            <a:chOff x="2418735" y="3777157"/>
            <a:chExt cx="8689645" cy="418279"/>
          </a:xfrm>
        </p:grpSpPr>
        <p:cxnSp>
          <p:nvCxnSpPr>
            <p:cNvPr id="51" name="Straight Arrow Connector 50"/>
            <p:cNvCxnSpPr/>
            <p:nvPr/>
          </p:nvCxnSpPr>
          <p:spPr>
            <a:xfrm flipH="1" flipV="1">
              <a:off x="2418735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4279876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6141017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8071872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11107976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96018" y="4138736"/>
            <a:ext cx="9223942" cy="470006"/>
            <a:chOff x="2196018" y="4138736"/>
            <a:chExt cx="9223942" cy="470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196018" y="414707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018" y="4147077"/>
                  <a:ext cx="52142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4061079" y="414707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079" y="4147077"/>
                  <a:ext cx="52142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922220" y="4143356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220" y="4143356"/>
                  <a:ext cx="521424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874211" y="4143355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4211" y="4143355"/>
                  <a:ext cx="52142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10898536" y="4138736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536" y="4138736"/>
                  <a:ext cx="52142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166522" y="3287413"/>
            <a:ext cx="9223942" cy="470006"/>
            <a:chOff x="2166522" y="3287413"/>
            <a:chExt cx="9223942" cy="470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2166522" y="3295754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1852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22" y="3295754"/>
                  <a:ext cx="521424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56977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031583" y="3295754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4966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1583" y="3295754"/>
                  <a:ext cx="521424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56977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892724" y="3292033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4427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724" y="3292033"/>
                  <a:ext cx="521424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8824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844715" y="3292032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3882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715" y="3292032"/>
                  <a:ext cx="521424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0869040" y="3287413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330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9040" y="3287413"/>
                  <a:ext cx="521424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2558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10568115" y="211970"/>
            <a:ext cx="1055460" cy="1908891"/>
            <a:chOff x="10568115" y="211970"/>
            <a:chExt cx="1055460" cy="190889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1083813" y="1651401"/>
              <a:ext cx="0" cy="469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0847338" y="211970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7338" y="211970"/>
                  <a:ext cx="472950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/>
            <p:cNvSpPr txBox="1"/>
            <p:nvPr/>
          </p:nvSpPr>
          <p:spPr>
            <a:xfrm>
              <a:off x="10592524" y="1174684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softmax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568115" y="1167229"/>
              <a:ext cx="1036318" cy="3720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11083813" y="786669"/>
              <a:ext cx="0" cy="3215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21180" y="2165105"/>
            <a:ext cx="11535386" cy="671954"/>
            <a:chOff x="121180" y="2165105"/>
            <a:chExt cx="11535386" cy="671954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8721634" y="2501081"/>
              <a:ext cx="5679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421185" y="2285637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185" y="2285637"/>
                  <a:ext cx="389530" cy="43088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/>
            <p:cNvGrpSpPr/>
            <p:nvPr/>
          </p:nvGrpSpPr>
          <p:grpSpPr>
            <a:xfrm>
              <a:off x="121180" y="2165105"/>
              <a:ext cx="11535386" cy="671954"/>
              <a:chOff x="121180" y="2165105"/>
              <a:chExt cx="11535386" cy="671954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21180" y="2165105"/>
                <a:ext cx="11483254" cy="671954"/>
                <a:chOff x="121180" y="2165105"/>
                <a:chExt cx="11483254" cy="671954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289113" y="2165105"/>
                  <a:ext cx="10315321" cy="671954"/>
                  <a:chOff x="443261" y="2324675"/>
                  <a:chExt cx="10315321" cy="672022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108352" y="2324675"/>
                    <a:ext cx="9650230" cy="672022"/>
                    <a:chOff x="1756406" y="3539344"/>
                    <a:chExt cx="7287097" cy="672022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2660160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>
                      <a:off x="3996612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/>
                    <p:cNvCxnSpPr/>
                    <p:nvPr/>
                  </p:nvCxnSpPr>
                  <p:spPr>
                    <a:xfrm>
                      <a:off x="5452514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1756406" y="3539345"/>
                      <a:ext cx="782545" cy="672021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3121603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4530816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3" name="Straight Arrow Connector 22"/>
                    <p:cNvCxnSpPr/>
                    <p:nvPr/>
                  </p:nvCxnSpPr>
                  <p:spPr>
                    <a:xfrm>
                      <a:off x="7776934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8260957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984716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6" name="Straight Arrow Connector 35"/>
                  <p:cNvCxnSpPr/>
                  <p:nvPr/>
                </p:nvCxnSpPr>
                <p:spPr>
                  <a:xfrm>
                    <a:off x="443261" y="2660686"/>
                    <a:ext cx="567948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21180" y="2260891"/>
                      <a:ext cx="96481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1180" y="2260891"/>
                      <a:ext cx="964816" cy="49244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017576" y="2260891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7576" y="2260891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3867497" y="2249851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7497" y="2249851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687506" y="2254858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7506" y="2254858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7595261" y="2244693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5261" y="2244693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0518626" y="2240763"/>
                    <a:ext cx="1137940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&lt;10&gt;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8626" y="2240763"/>
                    <a:ext cx="1137940" cy="492443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154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69AA-731A-5748-B3D2-9ED75139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16 -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84CC-3B79-9F41-B5D8-32D8DE3A6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491255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8CD1-37E8-9440-B788-614F5E2D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16 – 15 minute Break</a:t>
            </a:r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1269BFC1-3135-BF4D-AD8A-F741A85D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616" y="1825625"/>
            <a:ext cx="7238768" cy="4351338"/>
          </a:xfrm>
        </p:spPr>
      </p:pic>
    </p:spTree>
    <p:extLst>
      <p:ext uri="{BB962C8B-B14F-4D97-AF65-F5344CB8AC3E}">
        <p14:creationId xmlns:p14="http://schemas.microsoft.com/office/powerpoint/2010/main" val="3096582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CAA6-C926-2447-9239-AAC8C898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260D-6CC9-4643-9EA2-66F4E444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Example</a:t>
            </a:r>
          </a:p>
          <a:p>
            <a:pPr lvl="1"/>
            <a:r>
              <a:rPr lang="en-US" dirty="0">
                <a:hlinkClick r:id="rId2"/>
              </a:rPr>
              <a:t>https://www.youtube.com/watch?v=bd1mEm2Fy08</a:t>
            </a:r>
            <a:endParaRPr lang="en-US" dirty="0"/>
          </a:p>
          <a:p>
            <a:r>
              <a:rPr lang="en-US" dirty="0"/>
              <a:t>Resources</a:t>
            </a:r>
          </a:p>
          <a:p>
            <a:pPr lvl="1"/>
            <a:r>
              <a:rPr lang="en-US" i="1" dirty="0">
                <a:hlinkClick r:id="rId3"/>
              </a:rPr>
              <a:t>https://www.coursera.org/specializations/deep-learning</a:t>
            </a:r>
            <a:endParaRPr lang="en-US" i="1" dirty="0"/>
          </a:p>
          <a:p>
            <a:pPr lvl="1"/>
            <a:r>
              <a:rPr lang="en-US" dirty="0">
                <a:hlinkClick r:id="rId4"/>
              </a:rPr>
              <a:t>http://course.fast.ai/</a:t>
            </a:r>
            <a:endParaRPr lang="en-US" dirty="0"/>
          </a:p>
          <a:p>
            <a:r>
              <a:rPr lang="en-US" dirty="0"/>
              <a:t>Happy to help your group kick-start Deep Learning efforts</a:t>
            </a:r>
          </a:p>
        </p:txBody>
      </p:sp>
    </p:spTree>
    <p:extLst>
      <p:ext uri="{BB962C8B-B14F-4D97-AF65-F5344CB8AC3E}">
        <p14:creationId xmlns:p14="http://schemas.microsoft.com/office/powerpoint/2010/main" val="371569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Lesson 14 - Visualizing deep layers: Layer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34F823B-C7C8-4D93-92F7-2D9D5AAFB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445" y="3074293"/>
            <a:ext cx="3485607" cy="34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26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Lesson 14 - Visualizing deep layers: Layer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83A04-AEB1-4250-A274-21F25304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3" y="3018038"/>
            <a:ext cx="3861107" cy="378024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D6924A2-5119-49A8-A336-89CD3CE9AD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69165" y="3047053"/>
          <a:ext cx="3767274" cy="372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31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Lesson 14 - 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66" y="3189638"/>
            <a:ext cx="3570840" cy="354169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8466" y="3189638"/>
          <a:ext cx="3570842" cy="354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09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Lesson 14 - 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58" y="1091477"/>
            <a:ext cx="5405915" cy="536178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35909" y="1114942"/>
          <a:ext cx="5428480" cy="533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2729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32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4037</TotalTime>
  <Words>2571</Words>
  <Application>Microsoft Office PowerPoint</Application>
  <PresentationFormat>Widescreen</PresentationFormat>
  <Paragraphs>890</Paragraphs>
  <Slides>57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Intro to Deep Learning for the Absolute Beginner Lecture 4</vt:lpstr>
      <vt:lpstr>Outline</vt:lpstr>
      <vt:lpstr>Lesson 14 - Neural style transfer</vt:lpstr>
      <vt:lpstr>Lession 14 - Visualizing what a CNN is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14 - Neural style transfer cost function</vt:lpstr>
      <vt:lpstr>PowerPoint Presentation</vt:lpstr>
      <vt:lpstr>Lesson 14 - Content cost function</vt:lpstr>
      <vt:lpstr>Lesson 14 - Meaning of the “style” of an image</vt:lpstr>
      <vt:lpstr>Lesson 14 - Intuition about style of an image</vt:lpstr>
      <vt:lpstr>Lesson 14 - Exercise</vt:lpstr>
      <vt:lpstr>Lesson 14 – 15 minute Break</vt:lpstr>
      <vt:lpstr>Lesson 15 – Sequence Models </vt:lpstr>
      <vt:lpstr>Lesson 15 - Examples of sequence data</vt:lpstr>
      <vt:lpstr>Lesson 15 - Motivating example</vt:lpstr>
      <vt:lpstr>Lesson 15 - Representing words</vt:lpstr>
      <vt:lpstr>Lesson 15 - Why not a standard network?</vt:lpstr>
      <vt:lpstr>Lecture 15 - Recurrent Neural Networks</vt:lpstr>
      <vt:lpstr>Lecture 15 - Forward Propagation</vt:lpstr>
      <vt:lpstr>Lecture 15 – Loss Function</vt:lpstr>
      <vt:lpstr>Lesson 15 - Examples of sequence data</vt:lpstr>
      <vt:lpstr>PowerPoint Presentation</vt:lpstr>
      <vt:lpstr>Lesson 15 - What is language modelling?</vt:lpstr>
      <vt:lpstr>PowerPoint Presentation</vt:lpstr>
      <vt:lpstr>Lesson 15 – RNN Model</vt:lpstr>
      <vt:lpstr>Lesson 15 – Sampling from a RNN</vt:lpstr>
      <vt:lpstr>PowerPoint Presentation</vt:lpstr>
      <vt:lpstr>PowerPoint Presentation</vt:lpstr>
      <vt:lpstr>Lesson 15 - Vanishing gradients with RNNs</vt:lpstr>
      <vt:lpstr>Lesson 15 - RNN unit</vt:lpstr>
      <vt:lpstr>PowerPoint Presentation</vt:lpstr>
      <vt:lpstr>Lesson 15 - Getting information from the future</vt:lpstr>
      <vt:lpstr>Lesson 15 – Bidirectional RNN (BRNN)</vt:lpstr>
      <vt:lpstr>Lesson 15 - Deep RNN example</vt:lpstr>
      <vt:lpstr>Lesson 15 - Word representation</vt:lpstr>
      <vt:lpstr>Lesson 15 - Featurized representation: embedding</vt:lpstr>
      <vt:lpstr>Lesson 15 - Visualizing word embeddings</vt:lpstr>
      <vt:lpstr>Lesson 15 - Named entity recognition example</vt:lpstr>
      <vt:lpstr>Lesson 15 - Transfer learning and word embeddings</vt:lpstr>
      <vt:lpstr>Lesson 15 - Analogies</vt:lpstr>
      <vt:lpstr>Lesson 15 - Analogies using word vectors</vt:lpstr>
      <vt:lpstr>Lesson 15 – Skip gram</vt:lpstr>
      <vt:lpstr>Lesson 15 – Skip gram</vt:lpstr>
      <vt:lpstr>Lesson 15 – Skip gram</vt:lpstr>
      <vt:lpstr>Lesson 15 - Exercise</vt:lpstr>
      <vt:lpstr>Lesson 15 – 15 minute Break</vt:lpstr>
      <vt:lpstr>Lesson 16 - Sentiment classification problem</vt:lpstr>
      <vt:lpstr>Lesson 15 - RNN for sentiment classification</vt:lpstr>
      <vt:lpstr>Lesson 16 - Exercise</vt:lpstr>
      <vt:lpstr>Lesson 16 – 15 minute Break</vt:lpstr>
      <vt:lpstr>Closing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Esteban Joaquin Guillen</dc:creator>
  <cp:lastModifiedBy>Guillen, Esteban J</cp:lastModifiedBy>
  <cp:revision>91</cp:revision>
  <dcterms:created xsi:type="dcterms:W3CDTF">2018-08-22T00:36:23Z</dcterms:created>
  <dcterms:modified xsi:type="dcterms:W3CDTF">2018-08-27T20:41:01Z</dcterms:modified>
</cp:coreProperties>
</file>